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8" r:id="rId3"/>
    <p:sldId id="259" r:id="rId4"/>
    <p:sldId id="275" r:id="rId5"/>
    <p:sldId id="270" r:id="rId6"/>
    <p:sldId id="271" r:id="rId7"/>
    <p:sldId id="272" r:id="rId8"/>
    <p:sldId id="273" r:id="rId9"/>
    <p:sldId id="274" r:id="rId10"/>
    <p:sldId id="278" r:id="rId11"/>
    <p:sldId id="277" r:id="rId12"/>
    <p:sldId id="280" r:id="rId13"/>
    <p:sldId id="282" r:id="rId14"/>
  </p:sldIdLst>
  <p:sldSz cx="10693400" cy="7569200"/>
  <p:notesSz cx="106934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chemeClr val="accent5">
            <a:lumMod val="75000"/>
          </a:schemeClr>
        </a:solidFill>
      </c:spPr>
    </c:sideWall>
    <c:backWall>
      <c:thickness val="0"/>
      <c:spPr>
        <a:solidFill>
          <a:schemeClr val="accent5">
            <a:lumMod val="75000"/>
          </a:scheme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32 250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38 177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40 021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40 232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2018г.</c:v>
                </c:pt>
                <c:pt idx="1">
                  <c:v>2020г.</c:v>
                </c:pt>
                <c:pt idx="2">
                  <c:v>2021г.</c:v>
                </c:pt>
                <c:pt idx="3">
                  <c:v>2022г.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32250.2</c:v>
                </c:pt>
                <c:pt idx="1">
                  <c:v>38177.300000000003</c:v>
                </c:pt>
                <c:pt idx="2">
                  <c:v>40021.599999999999</c:v>
                </c:pt>
                <c:pt idx="3">
                  <c:v>40232.300000000003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поступления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2018г.</c:v>
                </c:pt>
                <c:pt idx="1">
                  <c:v>2020г.</c:v>
                </c:pt>
                <c:pt idx="2">
                  <c:v>2021г.</c:v>
                </c:pt>
                <c:pt idx="3">
                  <c:v>2022г.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5053.3999999999996</c:v>
                </c:pt>
                <c:pt idx="1">
                  <c:v>4749.5</c:v>
                </c:pt>
                <c:pt idx="2">
                  <c:v>4977.1000000000004</c:v>
                </c:pt>
                <c:pt idx="3">
                  <c:v>4976.2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75360"/>
        <c:axId val="74957376"/>
        <c:axId val="0"/>
      </c:bar3DChart>
      <c:catAx>
        <c:axId val="2575360"/>
        <c:scaling>
          <c:orientation val="minMax"/>
        </c:scaling>
        <c:delete val="0"/>
        <c:axPos val="b"/>
        <c:majorTickMark val="out"/>
        <c:minorTickMark val="none"/>
        <c:tickLblPos val="nextTo"/>
        <c:crossAx val="74957376"/>
        <c:crosses val="autoZero"/>
        <c:auto val="1"/>
        <c:lblAlgn val="ctr"/>
        <c:lblOffset val="100"/>
        <c:noMultiLvlLbl val="0"/>
      </c:catAx>
      <c:valAx>
        <c:axId val="74957376"/>
        <c:scaling>
          <c:orientation val="minMax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575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rgbClr val="7030A0"/>
              </a:solidFill>
            </a:defRPr>
          </a:pPr>
          <a:endParaRPr lang="ru-RU"/>
        </a:p>
      </c:txPr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НДФЛ-2 048,7тыс.руб</c:v>
                </c:pt>
                <c:pt idx="1">
                  <c:v>налог на имущество 161,5 тыс.руб</c:v>
                </c:pt>
                <c:pt idx="2">
                  <c:v>налог на совокупный доход 3,5 тыс.руб</c:v>
                </c:pt>
                <c:pt idx="3">
                  <c:v>госпошлина 27,0 тыс.руб</c:v>
                </c:pt>
                <c:pt idx="4">
                  <c:v>Налоги на товары реализуемые на территории РФ 1765,8 тыс.руб</c:v>
                </c:pt>
                <c:pt idx="5">
                  <c:v>Неналоговые доходы 743,0 тыс.руб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0.43140000000000001</c:v>
                </c:pt>
                <c:pt idx="1">
                  <c:v>3.4000000000000002E-2</c:v>
                </c:pt>
                <c:pt idx="2">
                  <c:v>6.9999999999999999E-4</c:v>
                </c:pt>
                <c:pt idx="3">
                  <c:v>5.7000000000000002E-3</c:v>
                </c:pt>
                <c:pt idx="4">
                  <c:v>0.37180000000000002</c:v>
                </c:pt>
                <c:pt idx="5">
                  <c:v>0.15640000000000001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7030A0"/>
                </a:solidFill>
              </a:defRPr>
            </a:pPr>
            <a:r>
              <a:rPr lang="ru-RU" dirty="0"/>
              <a:t>тыс.руб.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2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факт 2018г.</c:v>
                </c:pt>
                <c:pt idx="1">
                  <c:v>план 2020г.</c:v>
                </c:pt>
                <c:pt idx="2">
                  <c:v>план 2021г.</c:v>
                </c:pt>
                <c:pt idx="3">
                  <c:v>план 2022г.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2167.4</c:v>
                </c:pt>
                <c:pt idx="1">
                  <c:v>2048.6999999999998</c:v>
                </c:pt>
                <c:pt idx="2">
                  <c:v>2110</c:v>
                </c:pt>
                <c:pt idx="3">
                  <c:v>2110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37664"/>
        <c:axId val="41045952"/>
      </c:barChart>
      <c:catAx>
        <c:axId val="2737664"/>
        <c:scaling>
          <c:orientation val="minMax"/>
        </c:scaling>
        <c:delete val="0"/>
        <c:axPos val="b"/>
        <c:majorTickMark val="out"/>
        <c:minorTickMark val="none"/>
        <c:tickLblPos val="nextTo"/>
        <c:crossAx val="41045952"/>
        <c:crosses val="autoZero"/>
        <c:auto val="1"/>
        <c:lblAlgn val="ctr"/>
        <c:lblOffset val="100"/>
        <c:noMultiLvlLbl val="0"/>
      </c:catAx>
      <c:valAx>
        <c:axId val="4104595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7376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тыс.руб.</a:t>
            </a: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  <c:spPr>
        <a:solidFill>
          <a:schemeClr val="accent6">
            <a:lumMod val="50000"/>
          </a:schemeClr>
        </a:solidFill>
        <a:ln>
          <a:solidFill>
            <a:srgbClr val="0070C0"/>
          </a:solidFill>
        </a:ln>
      </c:spPr>
    </c:floor>
    <c:sideWall>
      <c:thickness val="0"/>
      <c:spPr>
        <a:solidFill>
          <a:schemeClr val="accent6">
            <a:lumMod val="50000"/>
          </a:schemeClr>
        </a:solidFill>
      </c:spPr>
    </c:sideWall>
    <c:backWall>
      <c:thickness val="0"/>
      <c:spPr>
        <a:solidFill>
          <a:schemeClr val="accent6">
            <a:lumMod val="50000"/>
          </a:schemeClr>
        </a:solidFill>
        <a:ln>
          <a:solidFill>
            <a:schemeClr val="accent1"/>
          </a:solidFill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2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2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2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2018г.</c:v>
                </c:pt>
                <c:pt idx="1">
                  <c:v>2020г.</c:v>
                </c:pt>
                <c:pt idx="2">
                  <c:v>2021г.</c:v>
                </c:pt>
                <c:pt idx="3">
                  <c:v>2022г.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32196.1</c:v>
                </c:pt>
                <c:pt idx="1">
                  <c:v>38177.300000000003</c:v>
                </c:pt>
                <c:pt idx="2" formatCode="0.0">
                  <c:v>40021</c:v>
                </c:pt>
                <c:pt idx="3">
                  <c:v>40232.300000000003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75872"/>
        <c:axId val="74648384"/>
        <c:axId val="0"/>
      </c:bar3DChart>
      <c:catAx>
        <c:axId val="2575872"/>
        <c:scaling>
          <c:orientation val="minMax"/>
        </c:scaling>
        <c:delete val="0"/>
        <c:axPos val="l"/>
        <c:majorTickMark val="out"/>
        <c:minorTickMark val="none"/>
        <c:tickLblPos val="nextTo"/>
        <c:crossAx val="74648384"/>
        <c:crosses val="autoZero"/>
        <c:auto val="1"/>
        <c:lblAlgn val="ctr"/>
        <c:lblOffset val="100"/>
        <c:noMultiLvlLbl val="0"/>
      </c:catAx>
      <c:valAx>
        <c:axId val="74648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575872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3">
            <a:lumMod val="40000"/>
            <a:lumOff val="60000"/>
          </a:schemeClr>
        </a:solidFill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2018г.</c:v>
                </c:pt>
                <c:pt idx="1">
                  <c:v>2020г.</c:v>
                </c:pt>
                <c:pt idx="2">
                  <c:v>2021г.</c:v>
                </c:pt>
                <c:pt idx="3">
                  <c:v>2022г.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34764.1</c:v>
                </c:pt>
                <c:pt idx="1">
                  <c:v>42926.8</c:v>
                </c:pt>
                <c:pt idx="2">
                  <c:v>44998.7</c:v>
                </c:pt>
                <c:pt idx="3">
                  <c:v>45208.5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8176"/>
        <c:axId val="41046528"/>
        <c:axId val="0"/>
      </c:bar3DChart>
      <c:catAx>
        <c:axId val="273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41046528"/>
        <c:crosses val="autoZero"/>
        <c:auto val="1"/>
        <c:lblAlgn val="ctr"/>
        <c:lblOffset val="100"/>
        <c:noMultiLvlLbl val="0"/>
      </c:catAx>
      <c:valAx>
        <c:axId val="4104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38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513996201530525"/>
          <c:y val="4.5802625703522455E-2"/>
          <c:w val="0.5232784903023443"/>
          <c:h val="0.92697587613674071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Объем расходов на 2020 г. в расчете на 1 жителя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effectLst>
              <a:outerShdw blurRad="76200" dist="50800" dir="5400000" sx="98000" sy="98000" rotWithShape="0">
                <a:srgbClr val="000000">
                  <a:alpha val="20000"/>
                </a:srgbClr>
              </a:out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Объем расходов на 2020 г. в расчете на 1 жителя</c:v>
                </c:pt>
                <c:pt idx="1">
                  <c:v>Объем расходов на 2021г. в расчете на 1 жителя</c:v>
                </c:pt>
                <c:pt idx="2">
                  <c:v>Объем расходов на 2022г. в расчете на 1 жителя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24.4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Объем расходов на 2021г. в расчете на 1 жителя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</c:f>
              <c:strCache>
                <c:ptCount val="1"/>
                <c:pt idx="0">
                  <c:v>Объем расходов на 2021г. в расчете на 1 жителя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25.58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Объем расходов на 2022г. в расчете на 1 жителя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</c:f>
              <c:strCache>
                <c:ptCount val="1"/>
                <c:pt idx="0">
                  <c:v>Объем расходов на 2022г. в расчете на 1 жителя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25.7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38688"/>
        <c:axId val="41047680"/>
        <c:axId val="93346304"/>
      </c:bar3DChart>
      <c:catAx>
        <c:axId val="2738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047680"/>
        <c:crosses val="autoZero"/>
        <c:auto val="1"/>
        <c:lblAlgn val="ctr"/>
        <c:lblOffset val="100"/>
        <c:noMultiLvlLbl val="0"/>
      </c:catAx>
      <c:valAx>
        <c:axId val="41047680"/>
        <c:scaling>
          <c:orientation val="minMax"/>
          <c:min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Тыс.рублей</a:t>
                </a:r>
                <a:endParaRPr lang="ru-RU" sz="1200" dirty="0"/>
              </a:p>
            </c:rich>
          </c:tx>
          <c:layout/>
          <c:overlay val="0"/>
        </c:title>
        <c:numFmt formatCode="#,##0.000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738688"/>
        <c:crosses val="autoZero"/>
        <c:crossBetween val="between"/>
        <c:majorUnit val="4"/>
      </c:valAx>
      <c:serAx>
        <c:axId val="93346304"/>
        <c:scaling>
          <c:orientation val="minMax"/>
        </c:scaling>
        <c:delete val="1"/>
        <c:axPos val="b"/>
        <c:majorTickMark val="out"/>
        <c:minorTickMark val="none"/>
        <c:tickLblPos val="nextTo"/>
        <c:crossAx val="41047680"/>
        <c:crosses val="autoZero"/>
      </c:serAx>
    </c:plotArea>
    <c:legend>
      <c:legendPos val="r"/>
      <c:layout>
        <c:manualLayout>
          <c:xMode val="edge"/>
          <c:yMode val="edge"/>
          <c:x val="0.66685134747498365"/>
          <c:y val="0.38789698505843251"/>
          <c:w val="0.32309434607556142"/>
          <c:h val="0.4063010798122340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2020г.тыс.рублей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физкультура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16624.8</c:v>
                </c:pt>
                <c:pt idx="1">
                  <c:v>5960.2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2021г.тыс.рублей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физкультура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17045</c:v>
                </c:pt>
                <c:pt idx="1">
                  <c:v>6027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2022г.тыс.рублей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физкультура</c:v>
                </c:pt>
              </c:strCache>
            </c:str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17437.900000000001</c:v>
                </c:pt>
                <c:pt idx="1">
                  <c:v>6084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46231296"/>
        <c:axId val="41507584"/>
        <c:axId val="84572672"/>
      </c:bar3DChart>
      <c:catAx>
        <c:axId val="146231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1507584"/>
        <c:crosses val="autoZero"/>
        <c:auto val="1"/>
        <c:lblAlgn val="ctr"/>
        <c:lblOffset val="100"/>
        <c:noMultiLvlLbl val="0"/>
      </c:catAx>
      <c:valAx>
        <c:axId val="4150758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600" cap="small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6231296"/>
        <c:crosses val="autoZero"/>
        <c:crossBetween val="between"/>
      </c:valAx>
      <c:serAx>
        <c:axId val="84572672"/>
        <c:scaling>
          <c:orientation val="minMax"/>
        </c:scaling>
        <c:delete val="1"/>
        <c:axPos val="b"/>
        <c:majorTickMark val="out"/>
        <c:minorTickMark val="none"/>
        <c:tickLblPos val="nextTo"/>
        <c:crossAx val="41507584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C93F4-A5DD-4B42-AA0A-12E916128F26}" type="datetimeFigureOut">
              <a:rPr lang="ru-RU" smtClean="0"/>
              <a:t>12.03.2020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8325"/>
            <a:ext cx="4010025" cy="2838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595688"/>
            <a:ext cx="8553450" cy="3405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89377-50E8-4DBE-B450-99578DC7B51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10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583292" y="400224"/>
            <a:ext cx="3488519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_________________________________________________________________________</a:t>
            </a:r>
          </a:p>
          <a:p>
            <a:pPr lvl="0" algn="ctr" defTabSz="1043429"/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Информация </a:t>
            </a:r>
          </a:p>
          <a:p>
            <a:pPr algn="ctr"/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по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проекту </a:t>
            </a:r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 бюджета</a:t>
            </a:r>
          </a:p>
          <a:p>
            <a:pPr algn="ctr"/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 сельского поселения Казым </a:t>
            </a:r>
          </a:p>
          <a:p>
            <a:pPr algn="ctr"/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на 2020 год</a:t>
            </a:r>
          </a:p>
          <a:p>
            <a:pPr algn="ctr"/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 и плановый период </a:t>
            </a:r>
          </a:p>
          <a:p>
            <a:pPr algn="ctr"/>
            <a:r>
              <a:rPr lang="ru-RU" sz="2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GulimChe" pitchFamily="49" charset="-127"/>
              </a:rPr>
              <a:t>2021-2022 годов</a:t>
            </a:r>
            <a:endParaRPr lang="ru-RU" sz="2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GulimChe" pitchFamily="49" charset="-127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396" y="4576688"/>
            <a:ext cx="4176464" cy="223224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412750"/>
            <a:ext cx="9350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067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9395" y="1718238"/>
            <a:ext cx="9263029" cy="659369"/>
          </a:xfrm>
          <a:prstGeom prst="rect">
            <a:avLst/>
          </a:prstGeom>
        </p:spPr>
        <p:txBody>
          <a:bodyPr wrap="square" lIns="104351" tIns="52176" rIns="104351" bIns="52176">
            <a:spAutoFit/>
          </a:bodyPr>
          <a:lstStyle/>
          <a:p>
            <a:pPr algn="ctr"/>
            <a:r>
              <a:rPr lang="ru-RU" dirty="0" smtClean="0"/>
              <a:t>Объем расходов </a:t>
            </a:r>
            <a:r>
              <a:rPr lang="ru-RU" dirty="0"/>
              <a:t>бюджета сельского поселения </a:t>
            </a:r>
            <a:r>
              <a:rPr lang="ru-RU" dirty="0" smtClean="0"/>
              <a:t>Казым в расчете на 1 жителя на 2020 год и плановый период 2021 и 2022 годов ( тыс.рублей</a:t>
            </a:r>
            <a:r>
              <a:rPr lang="ru-RU" dirty="0"/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09907" y="526105"/>
            <a:ext cx="8252517" cy="1222899"/>
          </a:xfrm>
          <a:prstGeom prst="rect">
            <a:avLst/>
          </a:prstGeom>
        </p:spPr>
        <p:txBody>
          <a:bodyPr wrap="square" lIns="104351" tIns="52176" rIns="104351" bIns="52176">
            <a:spAutoFit/>
          </a:bodyPr>
          <a:lstStyle/>
          <a:p>
            <a:pPr algn="ctr"/>
            <a:r>
              <a:rPr lang="ru-RU" b="1" dirty="0"/>
              <a:t>Сельское поселение Казым</a:t>
            </a:r>
            <a:br>
              <a:rPr lang="ru-RU" b="1" dirty="0"/>
            </a:br>
            <a:r>
              <a:rPr lang="ru-RU" b="1" dirty="0"/>
              <a:t>Белоярский район</a:t>
            </a:r>
            <a:br>
              <a:rPr lang="ru-RU" b="1" dirty="0"/>
            </a:br>
            <a:r>
              <a:rPr lang="ru-RU" b="1" dirty="0"/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</a:endParaRPr>
          </a:p>
          <a:p>
            <a:pPr algn="ctr"/>
            <a:r>
              <a:rPr lang="ru-RU" dirty="0" smtClean="0">
                <a:ln>
                  <a:solidFill>
                    <a:srgbClr val="C00000"/>
                  </a:solidFill>
                </a:ln>
              </a:rPr>
              <a:t>________________________________________________________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71819609"/>
              </p:ext>
            </p:extLst>
          </p:nvPr>
        </p:nvGraphicFramePr>
        <p:xfrm>
          <a:off x="1978326" y="3228272"/>
          <a:ext cx="7578842" cy="3417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95" y="287678"/>
            <a:ext cx="1010512" cy="119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78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2024" y="1797714"/>
            <a:ext cx="8757773" cy="659361"/>
          </a:xfrm>
          <a:prstGeom prst="rect">
            <a:avLst/>
          </a:prstGeom>
        </p:spPr>
        <p:txBody>
          <a:bodyPr wrap="square" lIns="104342" tIns="52172" rIns="104342" bIns="52172">
            <a:spAutoFit/>
          </a:bodyPr>
          <a:lstStyle/>
          <a:p>
            <a:pPr algn="ctr" defTabSz="1043429"/>
            <a:r>
              <a:rPr lang="ru-RU" dirty="0" smtClean="0">
                <a:solidFill>
                  <a:prstClr val="black"/>
                </a:solidFill>
              </a:rPr>
              <a:t>Структура социальных расходов  </a:t>
            </a:r>
            <a:r>
              <a:rPr lang="ru-RU" dirty="0">
                <a:solidFill>
                  <a:prstClr val="black"/>
                </a:solidFill>
              </a:rPr>
              <a:t>бюджета сельского поселения </a:t>
            </a:r>
            <a:r>
              <a:rPr lang="ru-RU" dirty="0" smtClean="0">
                <a:solidFill>
                  <a:prstClr val="black"/>
                </a:solidFill>
              </a:rPr>
              <a:t>Казым на 2020 </a:t>
            </a:r>
            <a:r>
              <a:rPr lang="ru-RU" dirty="0">
                <a:solidFill>
                  <a:prstClr val="black"/>
                </a:solidFill>
              </a:rPr>
              <a:t>год </a:t>
            </a:r>
            <a:r>
              <a:rPr lang="ru-RU" dirty="0" smtClean="0">
                <a:solidFill>
                  <a:prstClr val="black"/>
                </a:solidFill>
              </a:rPr>
              <a:t>и плановый период 2021 и 2022 годов( тыс.рублей</a:t>
            </a:r>
            <a:r>
              <a:rPr lang="ru-RU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25697" y="446629"/>
            <a:ext cx="8420936" cy="1259533"/>
          </a:xfrm>
          <a:prstGeom prst="rect">
            <a:avLst/>
          </a:prstGeom>
        </p:spPr>
        <p:txBody>
          <a:bodyPr wrap="square" lIns="104342" tIns="52172" rIns="104342" bIns="52172">
            <a:spAutoFit/>
          </a:bodyPr>
          <a:lstStyle/>
          <a:p>
            <a:pPr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algn="ctr" defTabSz="1043429"/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__________________________________________________________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76858468"/>
              </p:ext>
            </p:extLst>
          </p:nvPr>
        </p:nvGraphicFramePr>
        <p:xfrm>
          <a:off x="1782235" y="2989845"/>
          <a:ext cx="7128933" cy="3814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6" y="208204"/>
            <a:ext cx="1094722" cy="135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1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8"/>
          <p:cNvSpPr>
            <a:spLocks noChangeArrowheads="1"/>
          </p:cNvSpPr>
          <p:nvPr/>
        </p:nvSpPr>
        <p:spPr bwMode="auto">
          <a:xfrm>
            <a:off x="1117107" y="1329491"/>
            <a:ext cx="8766097" cy="14465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Расходы бюджета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сельского поселения Казым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2020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год и плановый период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2021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2022 годов по разделу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«ЖИЛИЩНО-КОММУНАЛЬНОЕ ХОЗЯЙСТВО»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2371" y="2920504"/>
            <a:ext cx="3536206" cy="1656184"/>
          </a:xfrm>
          <a:prstGeom prst="rect">
            <a:avLst/>
          </a:prstGeom>
          <a:pattFill prst="pct20">
            <a:fgClr>
              <a:schemeClr val="accent2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u="sng" dirty="0">
                <a:solidFill>
                  <a:schemeClr val="tx1"/>
                </a:solidFill>
              </a:rPr>
              <a:t>Жилищное </a:t>
            </a:r>
            <a:r>
              <a:rPr lang="ru-RU" i="1" u="sng" dirty="0" smtClean="0">
                <a:solidFill>
                  <a:schemeClr val="tx1"/>
                </a:solidFill>
              </a:rPr>
              <a:t>хозяйство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 smtClean="0">
                <a:solidFill>
                  <a:schemeClr val="tx1"/>
                </a:solidFill>
              </a:rPr>
              <a:t>2020г.  352,2 тыс. </a:t>
            </a:r>
            <a:r>
              <a:rPr lang="ru-RU" u="sng" dirty="0">
                <a:solidFill>
                  <a:schemeClr val="tx1"/>
                </a:solidFill>
              </a:rPr>
              <a:t>руб. </a:t>
            </a:r>
            <a:endParaRPr lang="ru-RU" u="sng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 smtClean="0">
                <a:solidFill>
                  <a:schemeClr val="tx1"/>
                </a:solidFill>
              </a:rPr>
              <a:t>2021г.   352,2 </a:t>
            </a:r>
            <a:r>
              <a:rPr lang="ru-RU" u="sng" dirty="0">
                <a:solidFill>
                  <a:schemeClr val="tx1"/>
                </a:solidFill>
              </a:rPr>
              <a:t>тыс. </a:t>
            </a:r>
            <a:r>
              <a:rPr lang="ru-RU" u="sng" dirty="0" smtClean="0">
                <a:solidFill>
                  <a:schemeClr val="tx1"/>
                </a:solidFill>
              </a:rPr>
              <a:t>руб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endParaRPr lang="ru-RU" u="sng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 smtClean="0">
                <a:solidFill>
                  <a:schemeClr val="tx1"/>
                </a:solidFill>
              </a:rPr>
              <a:t>2022г.  352,2 </a:t>
            </a:r>
            <a:r>
              <a:rPr lang="ru-RU" u="sng" dirty="0">
                <a:solidFill>
                  <a:schemeClr val="tx1"/>
                </a:solidFill>
              </a:rPr>
              <a:t>тыс. руб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27881" y="5296768"/>
            <a:ext cx="4019019" cy="1728192"/>
          </a:xfrm>
          <a:prstGeom prst="rect">
            <a:avLst/>
          </a:prstGeom>
          <a:pattFill prst="pct20">
            <a:fgClr>
              <a:schemeClr val="accent5">
                <a:lumMod val="75000"/>
              </a:schemeClr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u="sng" dirty="0">
                <a:solidFill>
                  <a:schemeClr val="tx1"/>
                </a:solidFill>
              </a:rPr>
              <a:t>Коммунальное </a:t>
            </a:r>
            <a:r>
              <a:rPr lang="ru-RU" i="1" u="sng" dirty="0" smtClean="0">
                <a:solidFill>
                  <a:schemeClr val="tx1"/>
                </a:solidFill>
              </a:rPr>
              <a:t>хозяйство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u="sng" dirty="0" smtClean="0">
                <a:solidFill>
                  <a:schemeClr val="tx1"/>
                </a:solidFill>
              </a:rPr>
              <a:t>2020г.   1 521,7 тыс. </a:t>
            </a:r>
            <a:r>
              <a:rPr lang="ru-RU" u="sng" dirty="0">
                <a:solidFill>
                  <a:schemeClr val="tx1"/>
                </a:solidFill>
              </a:rPr>
              <a:t>руб. </a:t>
            </a:r>
            <a:endParaRPr lang="ru-RU" u="sng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u="sng" dirty="0" smtClean="0">
                <a:solidFill>
                  <a:schemeClr val="tx1"/>
                </a:solidFill>
              </a:rPr>
              <a:t>2021г.   1 570,0 </a:t>
            </a:r>
            <a:r>
              <a:rPr lang="ru-RU" u="sng" dirty="0">
                <a:solidFill>
                  <a:schemeClr val="tx1"/>
                </a:solidFill>
              </a:rPr>
              <a:t>тыс. </a:t>
            </a:r>
            <a:r>
              <a:rPr lang="ru-RU" u="sng" dirty="0" smtClean="0">
                <a:solidFill>
                  <a:schemeClr val="tx1"/>
                </a:solidFill>
              </a:rPr>
              <a:t>руб.</a:t>
            </a:r>
          </a:p>
          <a:p>
            <a:pPr algn="ctr">
              <a:defRPr/>
            </a:pPr>
            <a:r>
              <a:rPr lang="ru-RU" u="sng" dirty="0" smtClean="0">
                <a:solidFill>
                  <a:schemeClr val="tx1"/>
                </a:solidFill>
              </a:rPr>
              <a:t>2022г.     1 620,2 </a:t>
            </a:r>
            <a:r>
              <a:rPr lang="ru-RU" u="sng" dirty="0">
                <a:solidFill>
                  <a:schemeClr val="tx1"/>
                </a:solidFill>
              </a:rPr>
              <a:t>тыс. 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94772" y="2920504"/>
            <a:ext cx="3465346" cy="1656184"/>
          </a:xfrm>
          <a:prstGeom prst="rect">
            <a:avLst/>
          </a:prstGeom>
          <a:pattFill prst="pct20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u="sng" dirty="0" smtClean="0"/>
              <a:t>Благоустройство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>
              <a:defRPr/>
            </a:pPr>
            <a:r>
              <a:rPr lang="ru-RU" u="sng" dirty="0" smtClean="0"/>
              <a:t>2020г.    1 945,4 тыс. </a:t>
            </a:r>
            <a:r>
              <a:rPr lang="ru-RU" u="sng" dirty="0"/>
              <a:t>руб. </a:t>
            </a:r>
            <a:endParaRPr lang="ru-RU" u="sng" dirty="0" smtClean="0"/>
          </a:p>
          <a:p>
            <a:pPr algn="ctr">
              <a:defRPr/>
            </a:pPr>
            <a:r>
              <a:rPr lang="ru-RU" u="sng" dirty="0" smtClean="0"/>
              <a:t>2021г.     2 615,0 </a:t>
            </a:r>
            <a:r>
              <a:rPr lang="ru-RU" u="sng" dirty="0"/>
              <a:t>тыс. руб.</a:t>
            </a:r>
          </a:p>
          <a:p>
            <a:pPr algn="ctr">
              <a:defRPr/>
            </a:pPr>
            <a:r>
              <a:rPr lang="ru-RU" u="sng" dirty="0" smtClean="0"/>
              <a:t>2022г.    1 115,0 </a:t>
            </a:r>
            <a:r>
              <a:rPr lang="ru-RU" u="sng" dirty="0"/>
              <a:t>тыс. руб</a:t>
            </a:r>
            <a:r>
              <a:rPr lang="ru-RU" dirty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46" name="AutoShape 2" descr="http://www.gy.orb.ru/assets/galleries/117/1034.jpg"/>
          <p:cNvSpPr>
            <a:spLocks noChangeAspect="1" noChangeArrowheads="1"/>
          </p:cNvSpPr>
          <p:nvPr/>
        </p:nvSpPr>
        <p:spPr bwMode="auto">
          <a:xfrm>
            <a:off x="151002" y="-159444"/>
            <a:ext cx="297382" cy="33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57" y="176966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58268" y="11219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96024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Прямоугольник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4089" y="2560464"/>
            <a:ext cx="6714962" cy="266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766309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609601" y="4810126"/>
            <a:ext cx="9573893" cy="630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ru-RU" dirty="0">
                <a:latin typeface="Times New Roman"/>
                <a:cs typeface="Times New Roman"/>
              </a:rPr>
              <a:t>Осно</a:t>
            </a:r>
            <a:r>
              <a:rPr lang="ru-RU" spc="4" dirty="0">
                <a:latin typeface="Times New Roman"/>
                <a:cs typeface="Times New Roman"/>
              </a:rPr>
              <a:t>в</a:t>
            </a:r>
            <a:r>
              <a:rPr lang="ru-RU" dirty="0">
                <a:latin typeface="Times New Roman"/>
                <a:cs typeface="Times New Roman"/>
              </a:rPr>
              <a:t>н</a:t>
            </a:r>
            <a:r>
              <a:rPr lang="ru-RU" spc="-4" dirty="0">
                <a:latin typeface="Times New Roman"/>
                <a:cs typeface="Times New Roman"/>
              </a:rPr>
              <a:t>ы</a:t>
            </a:r>
            <a:r>
              <a:rPr lang="ru-RU" dirty="0">
                <a:latin typeface="Times New Roman"/>
                <a:cs typeface="Times New Roman"/>
              </a:rPr>
              <a:t>е</a:t>
            </a:r>
            <a:r>
              <a:rPr lang="ru-RU" spc="-14" dirty="0">
                <a:latin typeface="Times New Roman"/>
                <a:cs typeface="Times New Roman"/>
              </a:rPr>
              <a:t> направления</a:t>
            </a:r>
            <a:r>
              <a:rPr lang="ru-RU" dirty="0">
                <a:latin typeface="Times New Roman"/>
                <a:cs typeface="Times New Roman"/>
              </a:rPr>
              <a:t>  бюджетной и н</a:t>
            </a:r>
            <a:r>
              <a:rPr lang="ru-RU" spc="-4" dirty="0">
                <a:latin typeface="Times New Roman"/>
                <a:cs typeface="Times New Roman"/>
              </a:rPr>
              <a:t>а</a:t>
            </a:r>
            <a:r>
              <a:rPr lang="ru-RU" dirty="0">
                <a:latin typeface="Times New Roman"/>
                <a:cs typeface="Times New Roman"/>
              </a:rPr>
              <a:t>лого</a:t>
            </a:r>
            <a:r>
              <a:rPr lang="ru-RU" spc="-9" dirty="0">
                <a:latin typeface="Times New Roman"/>
                <a:cs typeface="Times New Roman"/>
              </a:rPr>
              <a:t>в</a:t>
            </a:r>
            <a:r>
              <a:rPr lang="ru-RU" dirty="0">
                <a:latin typeface="Times New Roman"/>
                <a:cs typeface="Times New Roman"/>
              </a:rPr>
              <a:t>ой </a:t>
            </a:r>
            <a:r>
              <a:rPr lang="ru-RU" spc="-9" dirty="0">
                <a:latin typeface="Times New Roman"/>
                <a:cs typeface="Times New Roman"/>
              </a:rPr>
              <a:t>п</a:t>
            </a:r>
            <a:r>
              <a:rPr lang="ru-RU" dirty="0">
                <a:latin typeface="Times New Roman"/>
                <a:cs typeface="Times New Roman"/>
              </a:rPr>
              <a:t>олит</a:t>
            </a:r>
            <a:r>
              <a:rPr lang="ru-RU" spc="-4" dirty="0">
                <a:latin typeface="Times New Roman"/>
                <a:cs typeface="Times New Roman"/>
              </a:rPr>
              <a:t>и</a:t>
            </a:r>
            <a:r>
              <a:rPr lang="ru-RU" dirty="0">
                <a:latin typeface="Times New Roman"/>
                <a:cs typeface="Times New Roman"/>
              </a:rPr>
              <a:t>ки </a:t>
            </a:r>
            <a:r>
              <a:rPr lang="ru-RU" spc="14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се</a:t>
            </a:r>
            <a:r>
              <a:rPr lang="ru-RU" spc="-9" dirty="0">
                <a:latin typeface="Times New Roman"/>
                <a:cs typeface="Times New Roman"/>
              </a:rPr>
              <a:t>л</a:t>
            </a:r>
            <a:r>
              <a:rPr lang="ru-RU" dirty="0">
                <a:latin typeface="Times New Roman"/>
                <a:cs typeface="Times New Roman"/>
              </a:rPr>
              <a:t>ьского поселе</a:t>
            </a:r>
            <a:r>
              <a:rPr lang="ru-RU" spc="-9" dirty="0">
                <a:latin typeface="Times New Roman"/>
                <a:cs typeface="Times New Roman"/>
              </a:rPr>
              <a:t>н</a:t>
            </a:r>
            <a:r>
              <a:rPr lang="ru-RU" dirty="0">
                <a:latin typeface="Times New Roman"/>
                <a:cs typeface="Times New Roman"/>
              </a:rPr>
              <a:t>ия</a:t>
            </a:r>
            <a:r>
              <a:rPr lang="ru-RU" spc="-14" dirty="0">
                <a:latin typeface="Times New Roman"/>
                <a:cs typeface="Times New Roman"/>
              </a:rPr>
              <a:t> </a:t>
            </a:r>
            <a:r>
              <a:rPr lang="ru-RU" spc="-14" dirty="0" smtClean="0">
                <a:latin typeface="Times New Roman"/>
                <a:cs typeface="Times New Roman"/>
              </a:rPr>
              <a:t>Казым </a:t>
            </a:r>
            <a:r>
              <a:rPr lang="ru-RU" dirty="0" smtClean="0">
                <a:latin typeface="Times New Roman"/>
                <a:cs typeface="Times New Roman"/>
              </a:rPr>
              <a:t>на 2020 </a:t>
            </a:r>
            <a:r>
              <a:rPr lang="ru-RU" dirty="0">
                <a:latin typeface="Times New Roman"/>
                <a:cs typeface="Times New Roman"/>
              </a:rPr>
              <a:t>год и плановый период </a:t>
            </a:r>
            <a:r>
              <a:rPr lang="ru-RU" dirty="0" smtClean="0">
                <a:latin typeface="Times New Roman"/>
                <a:cs typeface="Times New Roman"/>
              </a:rPr>
              <a:t>2021 </a:t>
            </a:r>
            <a:r>
              <a:rPr lang="ru-RU" dirty="0">
                <a:latin typeface="Times New Roman"/>
                <a:cs typeface="Times New Roman"/>
              </a:rPr>
              <a:t>и </a:t>
            </a:r>
            <a:r>
              <a:rPr lang="ru-RU" dirty="0" smtClean="0">
                <a:latin typeface="Times New Roman"/>
                <a:cs typeface="Times New Roman"/>
              </a:rPr>
              <a:t>2022 </a:t>
            </a:r>
            <a:r>
              <a:rPr lang="ru-RU" dirty="0">
                <a:latin typeface="Times New Roman"/>
                <a:cs typeface="Times New Roman"/>
              </a:rPr>
              <a:t>годов</a:t>
            </a:r>
          </a:p>
          <a:p>
            <a:pPr algn="ctr"/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625500" y="5899892"/>
            <a:ext cx="9573895" cy="693020"/>
          </a:xfrm>
          <a:custGeom>
            <a:avLst/>
            <a:gdLst/>
            <a:ahLst/>
            <a:cxnLst/>
            <a:rect l="l" t="t" r="r" b="b"/>
            <a:pathLst>
              <a:path w="9573895" h="600075">
                <a:moveTo>
                  <a:pt x="100012" y="0"/>
                </a:moveTo>
                <a:lnTo>
                  <a:pt x="58312" y="9089"/>
                </a:lnTo>
                <a:lnTo>
                  <a:pt x="25195" y="33654"/>
                </a:lnTo>
                <a:lnTo>
                  <a:pt x="4691" y="69639"/>
                </a:lnTo>
                <a:lnTo>
                  <a:pt x="0" y="499999"/>
                </a:lnTo>
                <a:lnTo>
                  <a:pt x="1057" y="514599"/>
                </a:lnTo>
                <a:lnTo>
                  <a:pt x="15729" y="553885"/>
                </a:lnTo>
                <a:lnTo>
                  <a:pt x="44523" y="583264"/>
                </a:lnTo>
                <a:lnTo>
                  <a:pt x="83415" y="598702"/>
                </a:lnTo>
                <a:lnTo>
                  <a:pt x="9473819" y="600075"/>
                </a:lnTo>
                <a:lnTo>
                  <a:pt x="9488414" y="599016"/>
                </a:lnTo>
                <a:lnTo>
                  <a:pt x="9527690" y="584339"/>
                </a:lnTo>
                <a:lnTo>
                  <a:pt x="9557067" y="555539"/>
                </a:lnTo>
                <a:lnTo>
                  <a:pt x="9572514" y="516646"/>
                </a:lnTo>
                <a:lnTo>
                  <a:pt x="9573895" y="99949"/>
                </a:lnTo>
                <a:lnTo>
                  <a:pt x="9572835" y="85375"/>
                </a:lnTo>
                <a:lnTo>
                  <a:pt x="9558140" y="46141"/>
                </a:lnTo>
                <a:lnTo>
                  <a:pt x="9529308" y="16787"/>
                </a:lnTo>
                <a:lnTo>
                  <a:pt x="9490376" y="1364"/>
                </a:lnTo>
                <a:lnTo>
                  <a:pt x="100012" y="0"/>
                </a:lnTo>
                <a:close/>
              </a:path>
            </a:pathLst>
          </a:cu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ru-RU" dirty="0">
                <a:latin typeface="Times New Roman"/>
                <a:cs typeface="Times New Roman"/>
              </a:rPr>
              <a:t>М</a:t>
            </a:r>
            <a:r>
              <a:rPr lang="ru-RU" spc="-9" dirty="0">
                <a:latin typeface="Times New Roman"/>
                <a:cs typeface="Times New Roman"/>
              </a:rPr>
              <a:t>у</a:t>
            </a:r>
            <a:r>
              <a:rPr lang="ru-RU" dirty="0">
                <a:latin typeface="Times New Roman"/>
                <a:cs typeface="Times New Roman"/>
              </a:rPr>
              <a:t>н</a:t>
            </a:r>
            <a:r>
              <a:rPr lang="ru-RU" spc="-9" dirty="0">
                <a:latin typeface="Times New Roman"/>
                <a:cs typeface="Times New Roman"/>
              </a:rPr>
              <a:t>и</a:t>
            </a:r>
            <a:r>
              <a:rPr lang="ru-RU" dirty="0">
                <a:latin typeface="Times New Roman"/>
                <a:cs typeface="Times New Roman"/>
              </a:rPr>
              <a:t>ципа</a:t>
            </a:r>
            <a:r>
              <a:rPr lang="ru-RU" spc="-4" dirty="0">
                <a:latin typeface="Times New Roman"/>
                <a:cs typeface="Times New Roman"/>
              </a:rPr>
              <a:t>л</a:t>
            </a:r>
            <a:r>
              <a:rPr lang="ru-RU" dirty="0">
                <a:latin typeface="Times New Roman"/>
                <a:cs typeface="Times New Roman"/>
              </a:rPr>
              <a:t>ь</a:t>
            </a:r>
            <a:r>
              <a:rPr lang="ru-RU" spc="4" dirty="0">
                <a:latin typeface="Times New Roman"/>
                <a:cs typeface="Times New Roman"/>
              </a:rPr>
              <a:t>ная</a:t>
            </a:r>
            <a:r>
              <a:rPr lang="ru-RU" dirty="0">
                <a:latin typeface="Times New Roman"/>
                <a:cs typeface="Times New Roman"/>
              </a:rPr>
              <a:t> пр</a:t>
            </a:r>
            <a:r>
              <a:rPr lang="ru-RU" spc="4" dirty="0">
                <a:latin typeface="Times New Roman"/>
                <a:cs typeface="Times New Roman"/>
              </a:rPr>
              <a:t>о</a:t>
            </a:r>
            <a:r>
              <a:rPr lang="ru-RU" spc="-19" dirty="0">
                <a:latin typeface="Times New Roman"/>
                <a:cs typeface="Times New Roman"/>
              </a:rPr>
              <a:t>г</a:t>
            </a:r>
            <a:r>
              <a:rPr lang="ru-RU" dirty="0">
                <a:latin typeface="Times New Roman"/>
                <a:cs typeface="Times New Roman"/>
              </a:rPr>
              <a:t>рам</a:t>
            </a:r>
            <a:r>
              <a:rPr lang="ru-RU" spc="-9" dirty="0">
                <a:latin typeface="Times New Roman"/>
                <a:cs typeface="Times New Roman"/>
              </a:rPr>
              <a:t>м</a:t>
            </a:r>
            <a:r>
              <a:rPr lang="ru-RU" dirty="0">
                <a:latin typeface="Times New Roman"/>
                <a:cs typeface="Times New Roman"/>
              </a:rPr>
              <a:t>а</a:t>
            </a:r>
            <a:r>
              <a:rPr lang="ru-RU" spc="499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сел</a:t>
            </a:r>
            <a:r>
              <a:rPr lang="ru-RU" spc="-4" dirty="0">
                <a:latin typeface="Times New Roman"/>
                <a:cs typeface="Times New Roman"/>
              </a:rPr>
              <a:t>ь</a:t>
            </a:r>
            <a:r>
              <a:rPr lang="ru-RU" dirty="0">
                <a:latin typeface="Times New Roman"/>
                <a:cs typeface="Times New Roman"/>
              </a:rPr>
              <a:t>ско</a:t>
            </a:r>
            <a:r>
              <a:rPr lang="ru-RU" spc="-14" dirty="0">
                <a:latin typeface="Times New Roman"/>
                <a:cs typeface="Times New Roman"/>
              </a:rPr>
              <a:t>г</a:t>
            </a:r>
            <a:r>
              <a:rPr lang="ru-RU" dirty="0">
                <a:latin typeface="Times New Roman"/>
                <a:cs typeface="Times New Roman"/>
              </a:rPr>
              <a:t>о</a:t>
            </a:r>
            <a:r>
              <a:rPr lang="ru-RU" spc="4" dirty="0">
                <a:latin typeface="Times New Roman"/>
                <a:cs typeface="Times New Roman"/>
              </a:rPr>
              <a:t> </a:t>
            </a:r>
            <a:r>
              <a:rPr lang="ru-RU" spc="-14" dirty="0">
                <a:latin typeface="Times New Roman"/>
                <a:cs typeface="Times New Roman"/>
              </a:rPr>
              <a:t>п</a:t>
            </a:r>
            <a:r>
              <a:rPr lang="ru-RU" dirty="0">
                <a:latin typeface="Times New Roman"/>
                <a:cs typeface="Times New Roman"/>
              </a:rPr>
              <a:t>оселе</a:t>
            </a:r>
            <a:r>
              <a:rPr lang="ru-RU" spc="-9" dirty="0">
                <a:latin typeface="Times New Roman"/>
                <a:cs typeface="Times New Roman"/>
              </a:rPr>
              <a:t>н</a:t>
            </a:r>
            <a:r>
              <a:rPr lang="ru-RU" dirty="0">
                <a:latin typeface="Times New Roman"/>
                <a:cs typeface="Times New Roman"/>
              </a:rPr>
              <a:t>ия</a:t>
            </a:r>
            <a:r>
              <a:rPr lang="ru-RU" spc="14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К</a:t>
            </a:r>
            <a:r>
              <a:rPr lang="ru-RU" spc="-4" dirty="0">
                <a:latin typeface="Times New Roman"/>
                <a:cs typeface="Times New Roman"/>
              </a:rPr>
              <a:t>а</a:t>
            </a:r>
            <a:r>
              <a:rPr lang="ru-RU" spc="-9" dirty="0">
                <a:latin typeface="Times New Roman"/>
                <a:cs typeface="Times New Roman"/>
              </a:rPr>
              <a:t>з</a:t>
            </a:r>
            <a:r>
              <a:rPr lang="ru-RU" dirty="0">
                <a:latin typeface="Times New Roman"/>
                <a:cs typeface="Times New Roman"/>
              </a:rPr>
              <a:t>ым на</a:t>
            </a:r>
            <a:r>
              <a:rPr lang="ru-RU" spc="-14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2017</a:t>
            </a:r>
            <a:r>
              <a:rPr lang="ru-RU" spc="-4" dirty="0">
                <a:latin typeface="Times New Roman"/>
                <a:cs typeface="Times New Roman"/>
              </a:rPr>
              <a:t>-</a:t>
            </a:r>
            <a:r>
              <a:rPr lang="ru-RU" dirty="0">
                <a:latin typeface="Times New Roman"/>
                <a:cs typeface="Times New Roman"/>
              </a:rPr>
              <a:t>2023 г</a:t>
            </a:r>
            <a:r>
              <a:rPr lang="ru-RU" spc="4" dirty="0">
                <a:latin typeface="Times New Roman"/>
                <a:cs typeface="Times New Roman"/>
              </a:rPr>
              <a:t>о</a:t>
            </a:r>
            <a:r>
              <a:rPr lang="ru-RU" dirty="0">
                <a:latin typeface="Times New Roman"/>
                <a:cs typeface="Times New Roman"/>
              </a:rPr>
              <a:t>ды</a:t>
            </a:r>
          </a:p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068070" y="1567815"/>
            <a:ext cx="9201150" cy="450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068070" y="1567815"/>
            <a:ext cx="9201150" cy="45085"/>
          </a:xfrm>
          <a:custGeom>
            <a:avLst/>
            <a:gdLst/>
            <a:ahLst/>
            <a:cxnLst/>
            <a:rect l="l" t="t" r="r" b="b"/>
            <a:pathLst>
              <a:path w="9201150" h="45085">
                <a:moveTo>
                  <a:pt x="7518" y="0"/>
                </a:moveTo>
                <a:lnTo>
                  <a:pt x="3365" y="0"/>
                </a:lnTo>
                <a:lnTo>
                  <a:pt x="0" y="3301"/>
                </a:lnTo>
                <a:lnTo>
                  <a:pt x="0" y="7493"/>
                </a:lnTo>
                <a:lnTo>
                  <a:pt x="0" y="37591"/>
                </a:lnTo>
                <a:lnTo>
                  <a:pt x="0" y="41783"/>
                </a:lnTo>
                <a:lnTo>
                  <a:pt x="3365" y="45085"/>
                </a:lnTo>
                <a:lnTo>
                  <a:pt x="7518" y="45085"/>
                </a:lnTo>
                <a:lnTo>
                  <a:pt x="9193657" y="45085"/>
                </a:lnTo>
                <a:lnTo>
                  <a:pt x="9197848" y="45085"/>
                </a:lnTo>
                <a:lnTo>
                  <a:pt x="9201150" y="41783"/>
                </a:lnTo>
                <a:lnTo>
                  <a:pt x="9201150" y="37591"/>
                </a:lnTo>
                <a:lnTo>
                  <a:pt x="9201150" y="7493"/>
                </a:lnTo>
                <a:lnTo>
                  <a:pt x="9201150" y="3301"/>
                </a:lnTo>
                <a:lnTo>
                  <a:pt x="9197848" y="0"/>
                </a:lnTo>
                <a:lnTo>
                  <a:pt x="9193657" y="0"/>
                </a:lnTo>
                <a:lnTo>
                  <a:pt x="7518" y="0"/>
                </a:lnTo>
                <a:close/>
              </a:path>
            </a:pathLst>
          </a:custGeom>
          <a:solidFill>
            <a:srgbClr val="C00000"/>
          </a:solidFill>
          <a:ln w="12700">
            <a:solidFill>
              <a:srgbClr val="C2D59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659683" y="3780968"/>
            <a:ext cx="9473727" cy="7291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ru-RU" dirty="0">
                <a:latin typeface="Times New Roman"/>
                <a:cs typeface="Times New Roman"/>
              </a:rPr>
              <a:t>Прогноз </a:t>
            </a:r>
            <a:r>
              <a:rPr lang="ru-RU" spc="-9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</a:t>
            </a:r>
            <a:r>
              <a:rPr lang="ru-RU" spc="4" dirty="0">
                <a:latin typeface="Times New Roman"/>
                <a:cs typeface="Times New Roman"/>
              </a:rPr>
              <a:t>о</a:t>
            </a:r>
            <a:r>
              <a:rPr lang="ru-RU" dirty="0">
                <a:latin typeface="Times New Roman"/>
                <a:cs typeface="Times New Roman"/>
              </a:rPr>
              <a:t>ц</a:t>
            </a:r>
            <a:r>
              <a:rPr lang="ru-RU" spc="-19" dirty="0">
                <a:latin typeface="Times New Roman"/>
                <a:cs typeface="Times New Roman"/>
              </a:rPr>
              <a:t>и</a:t>
            </a:r>
            <a:r>
              <a:rPr lang="ru-RU" dirty="0">
                <a:latin typeface="Times New Roman"/>
                <a:cs typeface="Times New Roman"/>
              </a:rPr>
              <a:t>ал</a:t>
            </a:r>
            <a:r>
              <a:rPr lang="ru-RU" spc="-9" dirty="0">
                <a:latin typeface="Times New Roman"/>
                <a:cs typeface="Times New Roman"/>
              </a:rPr>
              <a:t>ь</a:t>
            </a:r>
            <a:r>
              <a:rPr lang="ru-RU" dirty="0">
                <a:latin typeface="Times New Roman"/>
                <a:cs typeface="Times New Roman"/>
              </a:rPr>
              <a:t>н</a:t>
            </a:r>
            <a:r>
              <a:rPr lang="ru-RU" spc="4" dirty="0">
                <a:latin typeface="Times New Roman"/>
                <a:cs typeface="Times New Roman"/>
              </a:rPr>
              <a:t>о-</a:t>
            </a:r>
            <a:r>
              <a:rPr lang="ru-RU" dirty="0">
                <a:latin typeface="Times New Roman"/>
                <a:cs typeface="Times New Roman"/>
              </a:rPr>
              <a:t>э</a:t>
            </a:r>
            <a:r>
              <a:rPr lang="ru-RU" spc="-9" dirty="0">
                <a:latin typeface="Times New Roman"/>
                <a:cs typeface="Times New Roman"/>
              </a:rPr>
              <a:t>к</a:t>
            </a:r>
            <a:r>
              <a:rPr lang="ru-RU" dirty="0">
                <a:latin typeface="Times New Roman"/>
                <a:cs typeface="Times New Roman"/>
              </a:rPr>
              <a:t>оно</a:t>
            </a:r>
            <a:r>
              <a:rPr lang="ru-RU" spc="-9" dirty="0">
                <a:latin typeface="Times New Roman"/>
                <a:cs typeface="Times New Roman"/>
              </a:rPr>
              <a:t>м</a:t>
            </a:r>
            <a:r>
              <a:rPr lang="ru-RU" dirty="0">
                <a:latin typeface="Times New Roman"/>
                <a:cs typeface="Times New Roman"/>
              </a:rPr>
              <a:t>иче</a:t>
            </a:r>
            <a:r>
              <a:rPr lang="ru-RU" spc="-9" dirty="0">
                <a:latin typeface="Times New Roman"/>
                <a:cs typeface="Times New Roman"/>
              </a:rPr>
              <a:t>с</a:t>
            </a:r>
            <a:r>
              <a:rPr lang="ru-RU" dirty="0">
                <a:latin typeface="Times New Roman"/>
                <a:cs typeface="Times New Roman"/>
              </a:rPr>
              <a:t>кого  раз</a:t>
            </a:r>
            <a:r>
              <a:rPr lang="ru-RU" spc="-9" dirty="0">
                <a:latin typeface="Times New Roman"/>
                <a:cs typeface="Times New Roman"/>
              </a:rPr>
              <a:t>в</a:t>
            </a:r>
            <a:r>
              <a:rPr lang="ru-RU" dirty="0">
                <a:latin typeface="Times New Roman"/>
                <a:cs typeface="Times New Roman"/>
              </a:rPr>
              <a:t>ит</a:t>
            </a:r>
            <a:r>
              <a:rPr lang="ru-RU" spc="-9" dirty="0">
                <a:latin typeface="Times New Roman"/>
                <a:cs typeface="Times New Roman"/>
              </a:rPr>
              <a:t>и</a:t>
            </a:r>
            <a:r>
              <a:rPr lang="ru-RU" dirty="0">
                <a:latin typeface="Times New Roman"/>
                <a:cs typeface="Times New Roman"/>
              </a:rPr>
              <a:t>я</a:t>
            </a:r>
            <a:r>
              <a:rPr lang="ru-RU" spc="14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се</a:t>
            </a:r>
            <a:r>
              <a:rPr lang="ru-RU" spc="-9" dirty="0">
                <a:latin typeface="Times New Roman"/>
                <a:cs typeface="Times New Roman"/>
              </a:rPr>
              <a:t>л</a:t>
            </a:r>
            <a:r>
              <a:rPr lang="ru-RU" dirty="0">
                <a:latin typeface="Times New Roman"/>
                <a:cs typeface="Times New Roman"/>
              </a:rPr>
              <a:t>ьск</a:t>
            </a:r>
            <a:r>
              <a:rPr lang="ru-RU" spc="-9" dirty="0">
                <a:latin typeface="Times New Roman"/>
                <a:cs typeface="Times New Roman"/>
              </a:rPr>
              <a:t>о</a:t>
            </a:r>
            <a:r>
              <a:rPr lang="ru-RU" dirty="0">
                <a:latin typeface="Times New Roman"/>
                <a:cs typeface="Times New Roman"/>
              </a:rPr>
              <a:t>го поселе</a:t>
            </a:r>
            <a:r>
              <a:rPr lang="ru-RU" spc="-9" dirty="0">
                <a:latin typeface="Times New Roman"/>
                <a:cs typeface="Times New Roman"/>
              </a:rPr>
              <a:t>н</a:t>
            </a:r>
            <a:r>
              <a:rPr lang="ru-RU" dirty="0">
                <a:latin typeface="Times New Roman"/>
                <a:cs typeface="Times New Roman"/>
              </a:rPr>
              <a:t>ия</a:t>
            </a:r>
            <a:r>
              <a:rPr lang="ru-RU" spc="-9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К</a:t>
            </a:r>
            <a:r>
              <a:rPr lang="ru-RU" spc="-4" dirty="0">
                <a:latin typeface="Times New Roman"/>
                <a:cs typeface="Times New Roman"/>
              </a:rPr>
              <a:t>а</a:t>
            </a:r>
            <a:r>
              <a:rPr lang="ru-RU" dirty="0">
                <a:latin typeface="Times New Roman"/>
                <a:cs typeface="Times New Roman"/>
              </a:rPr>
              <a:t>зым</a:t>
            </a:r>
            <a:r>
              <a:rPr lang="ru-RU" spc="9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на</a:t>
            </a:r>
            <a:r>
              <a:rPr lang="ru-RU" spc="-14" dirty="0">
                <a:latin typeface="Times New Roman"/>
                <a:cs typeface="Times New Roman"/>
              </a:rPr>
              <a:t> период  до </a:t>
            </a:r>
            <a:r>
              <a:rPr lang="ru-RU" spc="-14" dirty="0" smtClean="0">
                <a:latin typeface="Times New Roman"/>
                <a:cs typeface="Times New Roman"/>
              </a:rPr>
              <a:t>2022 </a:t>
            </a:r>
            <a:r>
              <a:rPr lang="ru-RU" dirty="0">
                <a:latin typeface="Times New Roman"/>
                <a:cs typeface="Times New Roman"/>
              </a:rPr>
              <a:t>года</a:t>
            </a:r>
          </a:p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342900" y="323850"/>
            <a:ext cx="10007854" cy="580430"/>
          </a:xfrm>
          <a:custGeom>
            <a:avLst/>
            <a:gdLst/>
            <a:ahLst/>
            <a:cxnLst/>
            <a:rect l="l" t="t" r="r" b="b"/>
            <a:pathLst>
              <a:path w="10007854">
                <a:moveTo>
                  <a:pt x="0" y="0"/>
                </a:moveTo>
                <a:lnTo>
                  <a:pt x="10007854" y="0"/>
                </a:lnTo>
              </a:path>
            </a:pathLst>
          </a:custGeom>
          <a:ln w="3937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323850" y="304800"/>
            <a:ext cx="0" cy="6952335"/>
          </a:xfrm>
          <a:custGeom>
            <a:avLst/>
            <a:gdLst/>
            <a:ahLst/>
            <a:cxnLst/>
            <a:rect l="l" t="t" r="r" b="b"/>
            <a:pathLst>
              <a:path h="6952335">
                <a:moveTo>
                  <a:pt x="0" y="0"/>
                </a:moveTo>
                <a:lnTo>
                  <a:pt x="0" y="6952335"/>
                </a:lnTo>
              </a:path>
            </a:pathLst>
          </a:custGeom>
          <a:ln w="3937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0369804" y="304800"/>
            <a:ext cx="0" cy="6952335"/>
          </a:xfrm>
          <a:custGeom>
            <a:avLst/>
            <a:gdLst/>
            <a:ahLst/>
            <a:cxnLst/>
            <a:rect l="l" t="t" r="r" b="b"/>
            <a:pathLst>
              <a:path h="6952335">
                <a:moveTo>
                  <a:pt x="0" y="0"/>
                </a:moveTo>
                <a:lnTo>
                  <a:pt x="0" y="6952335"/>
                </a:lnTo>
              </a:path>
            </a:pathLst>
          </a:custGeom>
          <a:ln w="3937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342900" y="7238085"/>
            <a:ext cx="10007854" cy="0"/>
          </a:xfrm>
          <a:custGeom>
            <a:avLst/>
            <a:gdLst/>
            <a:ahLst/>
            <a:cxnLst/>
            <a:rect l="l" t="t" r="r" b="b"/>
            <a:pathLst>
              <a:path w="10007854">
                <a:moveTo>
                  <a:pt x="0" y="0"/>
                </a:moveTo>
                <a:lnTo>
                  <a:pt x="10007854" y="0"/>
                </a:lnTo>
              </a:path>
            </a:pathLst>
          </a:custGeom>
          <a:ln w="39674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23850" y="2056407"/>
            <a:ext cx="10045954" cy="5181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5198" marR="223794" algn="ctr">
              <a:lnSpc>
                <a:spcPct val="95825"/>
              </a:lnSpc>
              <a:spcBef>
                <a:spcPts val="1392"/>
              </a:spcBef>
            </a:pP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Основы</a:t>
            </a:r>
            <a:r>
              <a:rPr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форм</a:t>
            </a:r>
            <a:r>
              <a:rPr sz="2600" spc="-14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и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ров</a:t>
            </a:r>
            <a:r>
              <a:rPr sz="2600" spc="-9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а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ния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lang="ru-RU"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lang="ru-RU"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проекта </a:t>
            </a:r>
            <a:r>
              <a:rPr sz="2600" spc="-9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б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юдж</a:t>
            </a:r>
            <a:r>
              <a:rPr sz="2600" spc="-9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е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та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lang="ru-RU"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сельского поселения Казым 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на</a:t>
            </a:r>
            <a:r>
              <a:rPr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lang="ru-RU" sz="2600" spc="4" dirty="0" smtClean="0">
                <a:solidFill>
                  <a:srgbClr val="6F2F9F"/>
                </a:solidFill>
                <a:latin typeface="Times New Roman"/>
                <a:cs typeface="Times New Roman"/>
              </a:rPr>
              <a:t>2020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г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од и на</a:t>
            </a:r>
            <a:r>
              <a:rPr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пл</a:t>
            </a:r>
            <a:r>
              <a:rPr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а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новый </a:t>
            </a:r>
            <a:r>
              <a:rPr sz="2600" spc="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период</a:t>
            </a:r>
            <a:r>
              <a:rPr lang="ru-RU"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2021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и </a:t>
            </a:r>
            <a:r>
              <a:rPr lang="ru-RU"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2022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го</a:t>
            </a:r>
            <a:r>
              <a:rPr sz="2600" spc="-9" dirty="0" smtClean="0">
                <a:solidFill>
                  <a:srgbClr val="6F2F9F"/>
                </a:solidFill>
                <a:latin typeface="Times New Roman"/>
                <a:cs typeface="Times New Roman"/>
              </a:rPr>
              <a:t>д</a:t>
            </a:r>
            <a:r>
              <a:rPr sz="2600" spc="0" dirty="0" smtClean="0">
                <a:solidFill>
                  <a:srgbClr val="6F2F9F"/>
                </a:solidFill>
                <a:latin typeface="Times New Roman"/>
                <a:cs typeface="Times New Roman"/>
              </a:rPr>
              <a:t>ов</a:t>
            </a:r>
            <a:endParaRPr sz="2600" dirty="0" smtClean="0">
              <a:latin typeface="Times New Roman"/>
              <a:cs typeface="Times New Roman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412750"/>
            <a:ext cx="9350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74293" y="412751"/>
            <a:ext cx="85092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000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/>
            <a:endParaRPr lang="ru-RU" sz="2800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74293" y="412750"/>
            <a:ext cx="8459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</a:t>
            </a:r>
            <a:r>
              <a:rPr lang="ru-RU" b="1" dirty="0" smtClean="0">
                <a:solidFill>
                  <a:prstClr val="black"/>
                </a:solidFill>
              </a:rPr>
              <a:t>–Югра</a:t>
            </a:r>
          </a:p>
          <a:p>
            <a:pPr lvl="0" algn="ctr" defTabSz="1043429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540" y="0"/>
            <a:ext cx="10690860" cy="75603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2145" y="2245360"/>
            <a:ext cx="9477375" cy="399414"/>
          </a:xfrm>
          <a:custGeom>
            <a:avLst/>
            <a:gdLst/>
            <a:ahLst/>
            <a:cxnLst/>
            <a:rect l="l" t="t" r="r" b="b"/>
            <a:pathLst>
              <a:path w="9477375" h="399414">
                <a:moveTo>
                  <a:pt x="66573" y="0"/>
                </a:moveTo>
                <a:lnTo>
                  <a:pt x="26864" y="13143"/>
                </a:lnTo>
                <a:lnTo>
                  <a:pt x="3086" y="46478"/>
                </a:lnTo>
                <a:lnTo>
                  <a:pt x="0" y="66548"/>
                </a:lnTo>
                <a:lnTo>
                  <a:pt x="0" y="332866"/>
                </a:lnTo>
                <a:lnTo>
                  <a:pt x="13134" y="372539"/>
                </a:lnTo>
                <a:lnTo>
                  <a:pt x="46477" y="396324"/>
                </a:lnTo>
                <a:lnTo>
                  <a:pt x="66573" y="399414"/>
                </a:lnTo>
                <a:lnTo>
                  <a:pt x="9410827" y="399414"/>
                </a:lnTo>
                <a:lnTo>
                  <a:pt x="9450505" y="386266"/>
                </a:lnTo>
                <a:lnTo>
                  <a:pt x="9474289" y="352920"/>
                </a:lnTo>
                <a:lnTo>
                  <a:pt x="9477375" y="332866"/>
                </a:lnTo>
                <a:lnTo>
                  <a:pt x="9477375" y="66548"/>
                </a:lnTo>
                <a:lnTo>
                  <a:pt x="9464226" y="26869"/>
                </a:lnTo>
                <a:lnTo>
                  <a:pt x="9430880" y="3085"/>
                </a:lnTo>
                <a:lnTo>
                  <a:pt x="9410827" y="0"/>
                </a:lnTo>
                <a:lnTo>
                  <a:pt x="66573" y="0"/>
                </a:lnTo>
                <a:close/>
              </a:path>
            </a:pathLst>
          </a:custGeom>
          <a:solidFill>
            <a:srgbClr val="61232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639445" y="2219960"/>
            <a:ext cx="9477375" cy="3994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639445" y="2219960"/>
            <a:ext cx="9477375" cy="399414"/>
          </a:xfrm>
          <a:custGeom>
            <a:avLst/>
            <a:gdLst/>
            <a:ahLst/>
            <a:cxnLst/>
            <a:rect l="l" t="t" r="r" b="b"/>
            <a:pathLst>
              <a:path w="9477375" h="399414">
                <a:moveTo>
                  <a:pt x="66573" y="0"/>
                </a:moveTo>
                <a:lnTo>
                  <a:pt x="26864" y="13143"/>
                </a:lnTo>
                <a:lnTo>
                  <a:pt x="3086" y="46478"/>
                </a:lnTo>
                <a:lnTo>
                  <a:pt x="0" y="66548"/>
                </a:lnTo>
                <a:lnTo>
                  <a:pt x="0" y="332866"/>
                </a:lnTo>
                <a:lnTo>
                  <a:pt x="13134" y="372539"/>
                </a:lnTo>
                <a:lnTo>
                  <a:pt x="46477" y="396324"/>
                </a:lnTo>
                <a:lnTo>
                  <a:pt x="66573" y="399414"/>
                </a:lnTo>
                <a:lnTo>
                  <a:pt x="9410827" y="399414"/>
                </a:lnTo>
                <a:lnTo>
                  <a:pt x="9450505" y="386266"/>
                </a:lnTo>
                <a:lnTo>
                  <a:pt x="9474289" y="352920"/>
                </a:lnTo>
                <a:lnTo>
                  <a:pt x="9477375" y="332866"/>
                </a:lnTo>
                <a:lnTo>
                  <a:pt x="9477375" y="66548"/>
                </a:lnTo>
                <a:lnTo>
                  <a:pt x="9464226" y="26869"/>
                </a:lnTo>
                <a:lnTo>
                  <a:pt x="9430880" y="3085"/>
                </a:lnTo>
                <a:lnTo>
                  <a:pt x="9410827" y="0"/>
                </a:lnTo>
                <a:lnTo>
                  <a:pt x="66573" y="0"/>
                </a:lnTo>
                <a:close/>
              </a:path>
            </a:pathLst>
          </a:custGeom>
          <a:ln w="12699">
            <a:solidFill>
              <a:srgbClr val="D9949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718820" y="2879090"/>
            <a:ext cx="9344025" cy="419100"/>
          </a:xfrm>
          <a:custGeom>
            <a:avLst/>
            <a:gdLst/>
            <a:ahLst/>
            <a:cxnLst/>
            <a:rect l="l" t="t" r="r" b="b"/>
            <a:pathLst>
              <a:path w="9344025" h="419100">
                <a:moveTo>
                  <a:pt x="69850" y="0"/>
                </a:moveTo>
                <a:lnTo>
                  <a:pt x="29851" y="12572"/>
                </a:lnTo>
                <a:lnTo>
                  <a:pt x="4617" y="44811"/>
                </a:lnTo>
                <a:lnTo>
                  <a:pt x="0" y="69850"/>
                </a:lnTo>
                <a:lnTo>
                  <a:pt x="0" y="349250"/>
                </a:lnTo>
                <a:lnTo>
                  <a:pt x="12583" y="389265"/>
                </a:lnTo>
                <a:lnTo>
                  <a:pt x="44827" y="414486"/>
                </a:lnTo>
                <a:lnTo>
                  <a:pt x="69850" y="419100"/>
                </a:lnTo>
                <a:lnTo>
                  <a:pt x="9274175" y="419100"/>
                </a:lnTo>
                <a:lnTo>
                  <a:pt x="9314190" y="406527"/>
                </a:lnTo>
                <a:lnTo>
                  <a:pt x="9339411" y="374288"/>
                </a:lnTo>
                <a:lnTo>
                  <a:pt x="9344025" y="349250"/>
                </a:lnTo>
                <a:lnTo>
                  <a:pt x="9344025" y="69850"/>
                </a:lnTo>
                <a:lnTo>
                  <a:pt x="9331452" y="29834"/>
                </a:lnTo>
                <a:lnTo>
                  <a:pt x="9299213" y="4613"/>
                </a:lnTo>
                <a:lnTo>
                  <a:pt x="9274175" y="0"/>
                </a:lnTo>
                <a:lnTo>
                  <a:pt x="69850" y="0"/>
                </a:lnTo>
                <a:close/>
              </a:path>
            </a:pathLst>
          </a:custGeom>
          <a:solidFill>
            <a:srgbClr val="4E602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706120" y="2853690"/>
            <a:ext cx="9344025" cy="419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706120" y="2853690"/>
            <a:ext cx="9344025" cy="419100"/>
          </a:xfrm>
          <a:custGeom>
            <a:avLst/>
            <a:gdLst/>
            <a:ahLst/>
            <a:cxnLst/>
            <a:rect l="l" t="t" r="r" b="b"/>
            <a:pathLst>
              <a:path w="9344025" h="419100">
                <a:moveTo>
                  <a:pt x="69850" y="0"/>
                </a:moveTo>
                <a:lnTo>
                  <a:pt x="29851" y="12572"/>
                </a:lnTo>
                <a:lnTo>
                  <a:pt x="4617" y="44811"/>
                </a:lnTo>
                <a:lnTo>
                  <a:pt x="0" y="69850"/>
                </a:lnTo>
                <a:lnTo>
                  <a:pt x="0" y="349250"/>
                </a:lnTo>
                <a:lnTo>
                  <a:pt x="12583" y="389265"/>
                </a:lnTo>
                <a:lnTo>
                  <a:pt x="44827" y="414486"/>
                </a:lnTo>
                <a:lnTo>
                  <a:pt x="69850" y="419100"/>
                </a:lnTo>
                <a:lnTo>
                  <a:pt x="9274175" y="419100"/>
                </a:lnTo>
                <a:lnTo>
                  <a:pt x="9314190" y="406527"/>
                </a:lnTo>
                <a:lnTo>
                  <a:pt x="9339411" y="374288"/>
                </a:lnTo>
                <a:lnTo>
                  <a:pt x="9344025" y="349250"/>
                </a:lnTo>
                <a:lnTo>
                  <a:pt x="9344025" y="69850"/>
                </a:lnTo>
                <a:lnTo>
                  <a:pt x="9331452" y="29834"/>
                </a:lnTo>
                <a:lnTo>
                  <a:pt x="9299213" y="4613"/>
                </a:lnTo>
                <a:lnTo>
                  <a:pt x="9274175" y="0"/>
                </a:lnTo>
                <a:lnTo>
                  <a:pt x="69850" y="0"/>
                </a:lnTo>
                <a:close/>
              </a:path>
            </a:pathLst>
          </a:custGeom>
          <a:ln w="12700">
            <a:solidFill>
              <a:srgbClr val="C2D59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718820" y="3583305"/>
            <a:ext cx="9410700" cy="621030"/>
          </a:xfrm>
          <a:custGeom>
            <a:avLst/>
            <a:gdLst/>
            <a:ahLst/>
            <a:cxnLst/>
            <a:rect l="l" t="t" r="r" b="b"/>
            <a:pathLst>
              <a:path w="9410700" h="621030">
                <a:moveTo>
                  <a:pt x="103504" y="0"/>
                </a:moveTo>
                <a:lnTo>
                  <a:pt x="61694" y="8794"/>
                </a:lnTo>
                <a:lnTo>
                  <a:pt x="28041" y="32669"/>
                </a:lnTo>
                <a:lnTo>
                  <a:pt x="6302" y="67861"/>
                </a:lnTo>
                <a:lnTo>
                  <a:pt x="0" y="103505"/>
                </a:lnTo>
                <a:lnTo>
                  <a:pt x="0" y="517525"/>
                </a:lnTo>
                <a:lnTo>
                  <a:pt x="8792" y="559329"/>
                </a:lnTo>
                <a:lnTo>
                  <a:pt x="32664" y="592984"/>
                </a:lnTo>
                <a:lnTo>
                  <a:pt x="67856" y="614725"/>
                </a:lnTo>
                <a:lnTo>
                  <a:pt x="103504" y="621030"/>
                </a:lnTo>
                <a:lnTo>
                  <a:pt x="9307195" y="621030"/>
                </a:lnTo>
                <a:lnTo>
                  <a:pt x="9348999" y="612235"/>
                </a:lnTo>
                <a:lnTo>
                  <a:pt x="9382654" y="588360"/>
                </a:lnTo>
                <a:lnTo>
                  <a:pt x="9404395" y="553168"/>
                </a:lnTo>
                <a:lnTo>
                  <a:pt x="9410700" y="517525"/>
                </a:lnTo>
                <a:lnTo>
                  <a:pt x="9410700" y="103505"/>
                </a:lnTo>
                <a:lnTo>
                  <a:pt x="9401905" y="61700"/>
                </a:lnTo>
                <a:lnTo>
                  <a:pt x="9378030" y="28045"/>
                </a:lnTo>
                <a:lnTo>
                  <a:pt x="9342838" y="6304"/>
                </a:lnTo>
                <a:lnTo>
                  <a:pt x="9307195" y="0"/>
                </a:lnTo>
                <a:lnTo>
                  <a:pt x="103504" y="0"/>
                </a:lnTo>
                <a:close/>
              </a:path>
            </a:pathLst>
          </a:custGeom>
          <a:solidFill>
            <a:srgbClr val="233E5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706120" y="3557905"/>
            <a:ext cx="9410700" cy="6210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706120" y="3557905"/>
            <a:ext cx="9410700" cy="621030"/>
          </a:xfrm>
          <a:custGeom>
            <a:avLst/>
            <a:gdLst/>
            <a:ahLst/>
            <a:cxnLst/>
            <a:rect l="l" t="t" r="r" b="b"/>
            <a:pathLst>
              <a:path w="9410700" h="621030">
                <a:moveTo>
                  <a:pt x="103504" y="0"/>
                </a:moveTo>
                <a:lnTo>
                  <a:pt x="61694" y="8794"/>
                </a:lnTo>
                <a:lnTo>
                  <a:pt x="28041" y="32669"/>
                </a:lnTo>
                <a:lnTo>
                  <a:pt x="6302" y="67861"/>
                </a:lnTo>
                <a:lnTo>
                  <a:pt x="0" y="103505"/>
                </a:lnTo>
                <a:lnTo>
                  <a:pt x="0" y="517525"/>
                </a:lnTo>
                <a:lnTo>
                  <a:pt x="8792" y="559329"/>
                </a:lnTo>
                <a:lnTo>
                  <a:pt x="32664" y="592984"/>
                </a:lnTo>
                <a:lnTo>
                  <a:pt x="67856" y="614725"/>
                </a:lnTo>
                <a:lnTo>
                  <a:pt x="103504" y="621030"/>
                </a:lnTo>
                <a:lnTo>
                  <a:pt x="9307195" y="621030"/>
                </a:lnTo>
                <a:lnTo>
                  <a:pt x="9348999" y="612235"/>
                </a:lnTo>
                <a:lnTo>
                  <a:pt x="9382654" y="588360"/>
                </a:lnTo>
                <a:lnTo>
                  <a:pt x="9404395" y="553168"/>
                </a:lnTo>
                <a:lnTo>
                  <a:pt x="9410700" y="517525"/>
                </a:lnTo>
                <a:lnTo>
                  <a:pt x="9410700" y="103505"/>
                </a:lnTo>
                <a:lnTo>
                  <a:pt x="9401905" y="61700"/>
                </a:lnTo>
                <a:lnTo>
                  <a:pt x="9378030" y="28045"/>
                </a:lnTo>
                <a:lnTo>
                  <a:pt x="9342838" y="6304"/>
                </a:lnTo>
                <a:lnTo>
                  <a:pt x="9307195" y="0"/>
                </a:lnTo>
                <a:lnTo>
                  <a:pt x="103504" y="0"/>
                </a:lnTo>
                <a:close/>
              </a:path>
            </a:pathLst>
          </a:custGeom>
          <a:ln w="12700">
            <a:solidFill>
              <a:srgbClr val="94B3D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52145" y="4481830"/>
            <a:ext cx="9477375" cy="458469"/>
          </a:xfrm>
          <a:custGeom>
            <a:avLst/>
            <a:gdLst/>
            <a:ahLst/>
            <a:cxnLst/>
            <a:rect l="l" t="t" r="r" b="b"/>
            <a:pathLst>
              <a:path w="9477375" h="458470">
                <a:moveTo>
                  <a:pt x="76415" y="0"/>
                </a:moveTo>
                <a:lnTo>
                  <a:pt x="35916" y="11592"/>
                </a:lnTo>
                <a:lnTo>
                  <a:pt x="8262" y="41809"/>
                </a:lnTo>
                <a:lnTo>
                  <a:pt x="0" y="76453"/>
                </a:lnTo>
                <a:lnTo>
                  <a:pt x="0" y="382015"/>
                </a:lnTo>
                <a:lnTo>
                  <a:pt x="11603" y="422565"/>
                </a:lnTo>
                <a:lnTo>
                  <a:pt x="41818" y="450215"/>
                </a:lnTo>
                <a:lnTo>
                  <a:pt x="76415" y="458469"/>
                </a:lnTo>
                <a:lnTo>
                  <a:pt x="9400921" y="458469"/>
                </a:lnTo>
                <a:lnTo>
                  <a:pt x="9441461" y="446883"/>
                </a:lnTo>
                <a:lnTo>
                  <a:pt x="9469111" y="416678"/>
                </a:lnTo>
                <a:lnTo>
                  <a:pt x="9477375" y="382015"/>
                </a:lnTo>
                <a:lnTo>
                  <a:pt x="9477375" y="76453"/>
                </a:lnTo>
                <a:lnTo>
                  <a:pt x="9465788" y="35913"/>
                </a:lnTo>
                <a:lnTo>
                  <a:pt x="9435583" y="8263"/>
                </a:lnTo>
                <a:lnTo>
                  <a:pt x="9400921" y="0"/>
                </a:lnTo>
                <a:lnTo>
                  <a:pt x="76415" y="0"/>
                </a:lnTo>
                <a:close/>
              </a:path>
            </a:pathLst>
          </a:custGeom>
          <a:solidFill>
            <a:srgbClr val="3E305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639445" y="4456430"/>
            <a:ext cx="9477375" cy="4584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639445" y="4456430"/>
            <a:ext cx="9477375" cy="458469"/>
          </a:xfrm>
          <a:custGeom>
            <a:avLst/>
            <a:gdLst/>
            <a:ahLst/>
            <a:cxnLst/>
            <a:rect l="l" t="t" r="r" b="b"/>
            <a:pathLst>
              <a:path w="9477375" h="458470">
                <a:moveTo>
                  <a:pt x="76415" y="0"/>
                </a:moveTo>
                <a:lnTo>
                  <a:pt x="35916" y="11592"/>
                </a:lnTo>
                <a:lnTo>
                  <a:pt x="8262" y="41809"/>
                </a:lnTo>
                <a:lnTo>
                  <a:pt x="0" y="76453"/>
                </a:lnTo>
                <a:lnTo>
                  <a:pt x="0" y="382015"/>
                </a:lnTo>
                <a:lnTo>
                  <a:pt x="11603" y="422565"/>
                </a:lnTo>
                <a:lnTo>
                  <a:pt x="41818" y="450215"/>
                </a:lnTo>
                <a:lnTo>
                  <a:pt x="76415" y="458469"/>
                </a:lnTo>
                <a:lnTo>
                  <a:pt x="9400921" y="458469"/>
                </a:lnTo>
                <a:lnTo>
                  <a:pt x="9441461" y="446883"/>
                </a:lnTo>
                <a:lnTo>
                  <a:pt x="9469111" y="416678"/>
                </a:lnTo>
                <a:lnTo>
                  <a:pt x="9477375" y="382015"/>
                </a:lnTo>
                <a:lnTo>
                  <a:pt x="9477375" y="76453"/>
                </a:lnTo>
                <a:lnTo>
                  <a:pt x="9465788" y="35913"/>
                </a:lnTo>
                <a:lnTo>
                  <a:pt x="9435583" y="8263"/>
                </a:lnTo>
                <a:lnTo>
                  <a:pt x="9400921" y="0"/>
                </a:lnTo>
                <a:lnTo>
                  <a:pt x="76415" y="0"/>
                </a:lnTo>
                <a:close/>
              </a:path>
            </a:pathLst>
          </a:custGeom>
          <a:ln w="12700">
            <a:solidFill>
              <a:srgbClr val="8063A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585470" y="5159375"/>
            <a:ext cx="9477375" cy="420369"/>
          </a:xfrm>
          <a:custGeom>
            <a:avLst/>
            <a:gdLst/>
            <a:ahLst/>
            <a:cxnLst/>
            <a:rect l="l" t="t" r="r" b="b"/>
            <a:pathLst>
              <a:path w="9477375" h="420369">
                <a:moveTo>
                  <a:pt x="70065" y="0"/>
                </a:moveTo>
                <a:lnTo>
                  <a:pt x="30054" y="12542"/>
                </a:lnTo>
                <a:lnTo>
                  <a:pt x="4733" y="44715"/>
                </a:lnTo>
                <a:lnTo>
                  <a:pt x="0" y="70103"/>
                </a:lnTo>
                <a:lnTo>
                  <a:pt x="0" y="350265"/>
                </a:lnTo>
                <a:lnTo>
                  <a:pt x="12540" y="390306"/>
                </a:lnTo>
                <a:lnTo>
                  <a:pt x="44698" y="415636"/>
                </a:lnTo>
                <a:lnTo>
                  <a:pt x="70065" y="420369"/>
                </a:lnTo>
                <a:lnTo>
                  <a:pt x="9407271" y="420369"/>
                </a:lnTo>
                <a:lnTo>
                  <a:pt x="9447302" y="407834"/>
                </a:lnTo>
                <a:lnTo>
                  <a:pt x="9472633" y="375675"/>
                </a:lnTo>
                <a:lnTo>
                  <a:pt x="9477375" y="350265"/>
                </a:lnTo>
                <a:lnTo>
                  <a:pt x="9477375" y="70103"/>
                </a:lnTo>
                <a:lnTo>
                  <a:pt x="9464839" y="30072"/>
                </a:lnTo>
                <a:lnTo>
                  <a:pt x="9432680" y="4741"/>
                </a:lnTo>
                <a:lnTo>
                  <a:pt x="9407271" y="0"/>
                </a:lnTo>
                <a:lnTo>
                  <a:pt x="70065" y="0"/>
                </a:lnTo>
                <a:close/>
              </a:path>
            </a:pathLst>
          </a:custGeom>
          <a:solidFill>
            <a:srgbClr val="96460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572770" y="5133975"/>
            <a:ext cx="9477375" cy="4203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572770" y="5133975"/>
            <a:ext cx="9477375" cy="420369"/>
          </a:xfrm>
          <a:custGeom>
            <a:avLst/>
            <a:gdLst/>
            <a:ahLst/>
            <a:cxnLst/>
            <a:rect l="l" t="t" r="r" b="b"/>
            <a:pathLst>
              <a:path w="9477375" h="420369">
                <a:moveTo>
                  <a:pt x="70065" y="0"/>
                </a:moveTo>
                <a:lnTo>
                  <a:pt x="30054" y="12542"/>
                </a:lnTo>
                <a:lnTo>
                  <a:pt x="4733" y="44715"/>
                </a:lnTo>
                <a:lnTo>
                  <a:pt x="0" y="70103"/>
                </a:lnTo>
                <a:lnTo>
                  <a:pt x="0" y="350265"/>
                </a:lnTo>
                <a:lnTo>
                  <a:pt x="12540" y="390306"/>
                </a:lnTo>
                <a:lnTo>
                  <a:pt x="44698" y="415636"/>
                </a:lnTo>
                <a:lnTo>
                  <a:pt x="70065" y="420369"/>
                </a:lnTo>
                <a:lnTo>
                  <a:pt x="9407271" y="420369"/>
                </a:lnTo>
                <a:lnTo>
                  <a:pt x="9447302" y="407834"/>
                </a:lnTo>
                <a:lnTo>
                  <a:pt x="9472633" y="375675"/>
                </a:lnTo>
                <a:lnTo>
                  <a:pt x="9477375" y="350265"/>
                </a:lnTo>
                <a:lnTo>
                  <a:pt x="9477375" y="70103"/>
                </a:lnTo>
                <a:lnTo>
                  <a:pt x="9464839" y="30072"/>
                </a:lnTo>
                <a:lnTo>
                  <a:pt x="9432680" y="4741"/>
                </a:lnTo>
                <a:lnTo>
                  <a:pt x="9407271" y="0"/>
                </a:lnTo>
                <a:lnTo>
                  <a:pt x="70065" y="0"/>
                </a:lnTo>
                <a:close/>
              </a:path>
            </a:pathLst>
          </a:custGeom>
          <a:ln w="12700">
            <a:solidFill>
              <a:srgbClr val="F9BE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342900" y="323850"/>
            <a:ext cx="10007854" cy="0"/>
          </a:xfrm>
          <a:custGeom>
            <a:avLst/>
            <a:gdLst/>
            <a:ahLst/>
            <a:cxnLst/>
            <a:rect l="l" t="t" r="r" b="b"/>
            <a:pathLst>
              <a:path w="10007854">
                <a:moveTo>
                  <a:pt x="0" y="0"/>
                </a:moveTo>
                <a:lnTo>
                  <a:pt x="10007854" y="0"/>
                </a:lnTo>
              </a:path>
            </a:pathLst>
          </a:custGeom>
          <a:ln w="3937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323850" y="304800"/>
            <a:ext cx="0" cy="6952335"/>
          </a:xfrm>
          <a:custGeom>
            <a:avLst/>
            <a:gdLst/>
            <a:ahLst/>
            <a:cxnLst/>
            <a:rect l="l" t="t" r="r" b="b"/>
            <a:pathLst>
              <a:path h="6952335">
                <a:moveTo>
                  <a:pt x="0" y="0"/>
                </a:moveTo>
                <a:lnTo>
                  <a:pt x="0" y="6952335"/>
                </a:lnTo>
              </a:path>
            </a:pathLst>
          </a:custGeom>
          <a:ln w="3937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0369804" y="304800"/>
            <a:ext cx="0" cy="6952335"/>
          </a:xfrm>
          <a:custGeom>
            <a:avLst/>
            <a:gdLst/>
            <a:ahLst/>
            <a:cxnLst/>
            <a:rect l="l" t="t" r="r" b="b"/>
            <a:pathLst>
              <a:path h="6952335">
                <a:moveTo>
                  <a:pt x="0" y="0"/>
                </a:moveTo>
                <a:lnTo>
                  <a:pt x="0" y="6952335"/>
                </a:lnTo>
              </a:path>
            </a:pathLst>
          </a:custGeom>
          <a:ln w="3937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342900" y="7238085"/>
            <a:ext cx="10007854" cy="0"/>
          </a:xfrm>
          <a:custGeom>
            <a:avLst/>
            <a:gdLst/>
            <a:ahLst/>
            <a:cxnLst/>
            <a:rect l="l" t="t" r="r" b="b"/>
            <a:pathLst>
              <a:path w="10007854">
                <a:moveTo>
                  <a:pt x="0" y="0"/>
                </a:moveTo>
                <a:lnTo>
                  <a:pt x="10007854" y="0"/>
                </a:lnTo>
              </a:path>
            </a:pathLst>
          </a:custGeom>
          <a:ln w="39674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 useBgFill="1">
        <p:nvSpPr>
          <p:cNvPr id="2" name="object 2"/>
          <p:cNvSpPr txBox="1"/>
          <p:nvPr/>
        </p:nvSpPr>
        <p:spPr>
          <a:xfrm>
            <a:off x="323850" y="323849"/>
            <a:ext cx="10045954" cy="691423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 smtClean="0"/>
          </a:p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</a:p>
          <a:p>
            <a:pPr lvl="0" algn="ctr" defTabSz="1043429"/>
            <a:endParaRPr lang="ru-RU" sz="2000" spc="4" dirty="0">
              <a:ln>
                <a:solidFill>
                  <a:srgbClr val="C00000"/>
                </a:solidFill>
              </a:ln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ctr" defTabSz="1043429"/>
            <a:r>
              <a:rPr lang="ru-RU" sz="2000" spc="4" dirty="0" smtClean="0">
                <a:solidFill>
                  <a:srgbClr val="7030A0"/>
                </a:solidFill>
                <a:latin typeface="Times New Roman"/>
                <a:cs typeface="Times New Roman"/>
              </a:rPr>
              <a:t>Проект б</a:t>
            </a:r>
            <a:r>
              <a:rPr sz="2000" spc="0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юдж</a:t>
            </a:r>
            <a:r>
              <a:rPr sz="2000" spc="-9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е</a:t>
            </a:r>
            <a:r>
              <a:rPr sz="2000" spc="0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т</a:t>
            </a:r>
            <a:r>
              <a:rPr lang="ru-RU"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а </a:t>
            </a:r>
            <a:r>
              <a:rPr lang="ru-RU" sz="20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на</a:t>
            </a:r>
            <a:r>
              <a:rPr sz="2000" spc="-4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000" spc="4" dirty="0" smtClean="0">
                <a:solidFill>
                  <a:srgbClr val="7030A0"/>
                </a:solidFill>
                <a:latin typeface="Times New Roman"/>
                <a:cs typeface="Times New Roman"/>
              </a:rPr>
              <a:t>2020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г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од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и  </a:t>
            </a:r>
            <a:r>
              <a:rPr lang="ru-RU"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плановый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п</a:t>
            </a:r>
            <a:r>
              <a:rPr lang="ru-RU" sz="2000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ериоды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2021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и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ru-RU"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2022</a:t>
            </a:r>
            <a:r>
              <a:rPr sz="2000" spc="4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г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одов</a:t>
            </a:r>
            <a:r>
              <a:rPr sz="2000" spc="-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напра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лен на </a:t>
            </a:r>
            <a:endParaRPr sz="20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2346452" marR="217958">
              <a:lnSpc>
                <a:spcPts val="2989"/>
              </a:lnSpc>
              <a:spcBef>
                <a:spcPts val="442"/>
              </a:spcBef>
            </a:pP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решение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с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л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е</a:t>
            </a:r>
            <a:r>
              <a:rPr sz="2000" spc="-1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</a:t>
            </a:r>
            <a:r>
              <a:rPr sz="2000" spc="29" dirty="0" smtClean="0">
                <a:solidFill>
                  <a:srgbClr val="7030A0"/>
                </a:solidFill>
                <a:latin typeface="Times New Roman"/>
                <a:cs typeface="Times New Roman"/>
              </a:rPr>
              <a:t>у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ющ</a:t>
            </a:r>
            <a:r>
              <a:rPr sz="2000" spc="-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и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х</a:t>
            </a:r>
            <a:r>
              <a:rPr sz="2000" spc="-4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к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л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юче</a:t>
            </a:r>
            <a:r>
              <a:rPr sz="2000" spc="-14" dirty="0" smtClean="0">
                <a:solidFill>
                  <a:srgbClr val="7030A0"/>
                </a:solidFill>
                <a:latin typeface="Times New Roman"/>
                <a:cs typeface="Times New Roman"/>
              </a:rPr>
              <a:t>в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ых за</a:t>
            </a:r>
            <a:r>
              <a:rPr sz="2000" spc="-9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</a:t>
            </a:r>
            <a:r>
              <a:rPr sz="2000" spc="0" dirty="0" smtClean="0">
                <a:solidFill>
                  <a:srgbClr val="7030A0"/>
                </a:solidFill>
                <a:latin typeface="Times New Roman"/>
                <a:cs typeface="Times New Roman"/>
              </a:rPr>
              <a:t>ач:</a:t>
            </a:r>
            <a:endParaRPr lang="ru-RU" sz="20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2346452" marR="217958">
              <a:lnSpc>
                <a:spcPts val="2989"/>
              </a:lnSpc>
              <a:spcBef>
                <a:spcPts val="442"/>
              </a:spcBef>
            </a:pPr>
            <a:r>
              <a:rPr lang="ru-RU" sz="1600" spc="0" dirty="0" smtClean="0">
                <a:latin typeface="Georgia"/>
                <a:cs typeface="Georgia"/>
              </a:rPr>
              <a:t>- </a:t>
            </a:r>
            <a:r>
              <a:rPr sz="1600" spc="0" dirty="0" smtClean="0">
                <a:latin typeface="Georgia"/>
                <a:cs typeface="Georgia"/>
              </a:rPr>
              <a:t>обес</a:t>
            </a:r>
            <a:r>
              <a:rPr sz="1600" spc="-4" dirty="0" smtClean="0">
                <a:latin typeface="Georgia"/>
                <a:cs typeface="Georgia"/>
              </a:rPr>
              <a:t>п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-9" dirty="0" smtClean="0">
                <a:latin typeface="Georgia"/>
                <a:cs typeface="Georgia"/>
              </a:rPr>
              <a:t>ч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н</a:t>
            </a:r>
            <a:r>
              <a:rPr sz="1600" spc="-9" dirty="0" smtClean="0">
                <a:latin typeface="Georgia"/>
                <a:cs typeface="Georgia"/>
              </a:rPr>
              <a:t>и</a:t>
            </a:r>
            <a:r>
              <a:rPr sz="1600" spc="0" dirty="0" smtClean="0">
                <a:latin typeface="Georgia"/>
                <a:cs typeface="Georgia"/>
              </a:rPr>
              <a:t>е </a:t>
            </a:r>
            <a:r>
              <a:rPr sz="1600" spc="9" dirty="0" smtClean="0">
                <a:latin typeface="Georgia"/>
                <a:cs typeface="Georgia"/>
              </a:rPr>
              <a:t> </a:t>
            </a:r>
            <a:r>
              <a:rPr sz="1600" spc="-9" dirty="0" smtClean="0">
                <a:latin typeface="Times New Roman"/>
                <a:cs typeface="Times New Roman"/>
              </a:rPr>
              <a:t>с</a:t>
            </a:r>
            <a:r>
              <a:rPr sz="1600" spc="4" dirty="0" smtClean="0">
                <a:latin typeface="Times New Roman"/>
                <a:cs typeface="Times New Roman"/>
              </a:rPr>
              <a:t>б</a:t>
            </a:r>
            <a:r>
              <a:rPr sz="1600" spc="0" dirty="0" smtClean="0">
                <a:latin typeface="Times New Roman"/>
                <a:cs typeface="Times New Roman"/>
              </a:rPr>
              <a:t>ал</a:t>
            </a:r>
            <a:r>
              <a:rPr sz="1600" spc="-14" dirty="0" smtClean="0">
                <a:latin typeface="Times New Roman"/>
                <a:cs typeface="Times New Roman"/>
              </a:rPr>
              <a:t>а</a:t>
            </a:r>
            <a:r>
              <a:rPr sz="1600" spc="4" dirty="0" smtClean="0">
                <a:latin typeface="Times New Roman"/>
                <a:cs typeface="Times New Roman"/>
              </a:rPr>
              <a:t>н</a:t>
            </a:r>
            <a:r>
              <a:rPr sz="1600" spc="0" dirty="0" smtClean="0">
                <a:latin typeface="Times New Roman"/>
                <a:cs typeface="Times New Roman"/>
              </a:rPr>
              <a:t>с</a:t>
            </a:r>
            <a:r>
              <a:rPr sz="1600" spc="-4" dirty="0" smtClean="0">
                <a:latin typeface="Times New Roman"/>
                <a:cs typeface="Times New Roman"/>
              </a:rPr>
              <a:t>ир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ва</a:t>
            </a:r>
            <a:r>
              <a:rPr sz="1600" spc="-9" dirty="0" smtClean="0">
                <a:latin typeface="Times New Roman"/>
                <a:cs typeface="Times New Roman"/>
              </a:rPr>
              <a:t>н</a:t>
            </a:r>
            <a:r>
              <a:rPr sz="1600" spc="-4" dirty="0" smtClean="0">
                <a:latin typeface="Times New Roman"/>
                <a:cs typeface="Times New Roman"/>
              </a:rPr>
              <a:t>н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сти </a:t>
            </a:r>
            <a:r>
              <a:rPr sz="1600" spc="0" dirty="0" smtClean="0">
                <a:latin typeface="Georgia"/>
                <a:cs typeface="Georgia"/>
              </a:rPr>
              <a:t>б</a:t>
            </a:r>
            <a:r>
              <a:rPr sz="1600" spc="-9" dirty="0" smtClean="0">
                <a:latin typeface="Georgia"/>
                <a:cs typeface="Georgia"/>
              </a:rPr>
              <a:t>ю</a:t>
            </a:r>
            <a:r>
              <a:rPr sz="1600" spc="-19" dirty="0" smtClean="0">
                <a:latin typeface="Georgia"/>
                <a:cs typeface="Georgia"/>
              </a:rPr>
              <a:t>д</a:t>
            </a:r>
            <a:r>
              <a:rPr sz="1600" spc="0" dirty="0" smtClean="0">
                <a:latin typeface="Georgia"/>
                <a:cs typeface="Georgia"/>
              </a:rPr>
              <a:t>ж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та </a:t>
            </a:r>
            <a:r>
              <a:rPr sz="1600" spc="-4" dirty="0" smtClean="0">
                <a:latin typeface="Georgia"/>
                <a:cs typeface="Georgia"/>
              </a:rPr>
              <a:t>п</a:t>
            </a:r>
            <a:r>
              <a:rPr sz="1600" spc="0" dirty="0" smtClean="0">
                <a:latin typeface="Georgia"/>
                <a:cs typeface="Georgia"/>
              </a:rPr>
              <a:t>ос</a:t>
            </a:r>
            <a:r>
              <a:rPr sz="1600" spc="-9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л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-14" dirty="0" smtClean="0">
                <a:latin typeface="Georgia"/>
                <a:cs typeface="Georgia"/>
              </a:rPr>
              <a:t>н</a:t>
            </a:r>
            <a:r>
              <a:rPr sz="1600" spc="4" dirty="0" smtClean="0">
                <a:latin typeface="Georgia"/>
                <a:cs typeface="Georgia"/>
              </a:rPr>
              <a:t>и</a:t>
            </a:r>
            <a:r>
              <a:rPr sz="1600" spc="0" dirty="0" smtClean="0">
                <a:latin typeface="Georgia"/>
                <a:cs typeface="Georgia"/>
              </a:rPr>
              <a:t>я</a:t>
            </a:r>
            <a:endParaRPr lang="ru-RU" sz="1600" dirty="0">
              <a:latin typeface="Georgia"/>
              <a:cs typeface="Georgia"/>
            </a:endParaRPr>
          </a:p>
          <a:p>
            <a:pPr marL="2346452" marR="217958">
              <a:lnSpc>
                <a:spcPts val="2989"/>
              </a:lnSpc>
              <a:spcBef>
                <a:spcPts val="442"/>
              </a:spcBef>
            </a:pPr>
            <a:r>
              <a:rPr lang="ru-RU" sz="1600" spc="4" dirty="0" smtClean="0">
                <a:latin typeface="Times New Roman"/>
                <a:cs typeface="Times New Roman"/>
              </a:rPr>
              <a:t>- </a:t>
            </a:r>
            <a:r>
              <a:rPr sz="1600" spc="4" dirty="0" smtClean="0">
                <a:latin typeface="Times New Roman"/>
                <a:cs typeface="Times New Roman"/>
              </a:rPr>
              <a:t>по</a:t>
            </a:r>
            <a:r>
              <a:rPr sz="1600" spc="-14" dirty="0" smtClean="0">
                <a:latin typeface="Times New Roman"/>
                <a:cs typeface="Times New Roman"/>
              </a:rPr>
              <a:t>в</a:t>
            </a:r>
            <a:r>
              <a:rPr sz="1600" spc="4" dirty="0" smtClean="0">
                <a:latin typeface="Times New Roman"/>
                <a:cs typeface="Times New Roman"/>
              </a:rPr>
              <a:t>ы</a:t>
            </a:r>
            <a:r>
              <a:rPr sz="1600" spc="0" dirty="0" smtClean="0">
                <a:latin typeface="Times New Roman"/>
                <a:cs typeface="Times New Roman"/>
              </a:rPr>
              <a:t>ш</a:t>
            </a:r>
            <a:r>
              <a:rPr sz="1600" spc="-14" dirty="0" smtClean="0">
                <a:latin typeface="Times New Roman"/>
                <a:cs typeface="Times New Roman"/>
              </a:rPr>
              <a:t>е</a:t>
            </a:r>
            <a:r>
              <a:rPr sz="1600" spc="4" dirty="0" smtClean="0">
                <a:latin typeface="Times New Roman"/>
                <a:cs typeface="Times New Roman"/>
              </a:rPr>
              <a:t>ни</a:t>
            </a:r>
            <a:r>
              <a:rPr sz="1600" spc="0" dirty="0" smtClean="0">
                <a:latin typeface="Times New Roman"/>
                <a:cs typeface="Times New Roman"/>
              </a:rPr>
              <a:t>е</a:t>
            </a:r>
            <a:r>
              <a:rPr sz="1600" spc="-19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Georgia"/>
                <a:cs typeface="Georgia"/>
              </a:rPr>
              <a:t>эфф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-4" dirty="0" smtClean="0">
                <a:latin typeface="Georgia"/>
                <a:cs typeface="Georgia"/>
              </a:rPr>
              <a:t>к</a:t>
            </a:r>
            <a:r>
              <a:rPr sz="1600" spc="-14" dirty="0" smtClean="0">
                <a:latin typeface="Georgia"/>
                <a:cs typeface="Georgia"/>
              </a:rPr>
              <a:t>т</a:t>
            </a:r>
            <a:r>
              <a:rPr sz="1600" spc="4" dirty="0" smtClean="0">
                <a:latin typeface="Georgia"/>
                <a:cs typeface="Georgia"/>
              </a:rPr>
              <a:t>ив</a:t>
            </a:r>
            <a:r>
              <a:rPr sz="1600" spc="0" dirty="0" smtClean="0">
                <a:latin typeface="Georgia"/>
                <a:cs typeface="Georgia"/>
              </a:rPr>
              <a:t>но</a:t>
            </a:r>
            <a:r>
              <a:rPr sz="1600" spc="-4" dirty="0" smtClean="0">
                <a:latin typeface="Georgia"/>
                <a:cs typeface="Georgia"/>
              </a:rPr>
              <a:t>с</a:t>
            </a:r>
            <a:r>
              <a:rPr sz="1600" spc="-14" dirty="0" smtClean="0">
                <a:latin typeface="Georgia"/>
                <a:cs typeface="Georgia"/>
              </a:rPr>
              <a:t>т</a:t>
            </a:r>
            <a:r>
              <a:rPr sz="1600" spc="0" dirty="0" smtClean="0">
                <a:latin typeface="Georgia"/>
                <a:cs typeface="Georgia"/>
              </a:rPr>
              <a:t>и</a:t>
            </a:r>
            <a:r>
              <a:rPr sz="1600" spc="4" dirty="0" smtClean="0">
                <a:latin typeface="Georgia"/>
                <a:cs typeface="Georgia"/>
              </a:rPr>
              <a:t> </a:t>
            </a:r>
            <a:r>
              <a:rPr sz="1600" spc="0" dirty="0" smtClean="0">
                <a:latin typeface="Georgia"/>
                <a:cs typeface="Georgia"/>
              </a:rPr>
              <a:t>о</a:t>
            </a:r>
            <a:r>
              <a:rPr sz="1600" spc="-4" dirty="0" smtClean="0">
                <a:latin typeface="Georgia"/>
                <a:cs typeface="Georgia"/>
              </a:rPr>
              <a:t>к</a:t>
            </a:r>
            <a:r>
              <a:rPr sz="1600" spc="0" dirty="0" smtClean="0">
                <a:latin typeface="Georgia"/>
                <a:cs typeface="Georgia"/>
              </a:rPr>
              <a:t>а</a:t>
            </a:r>
            <a:r>
              <a:rPr sz="1600" spc="-4" dirty="0" smtClean="0">
                <a:latin typeface="Georgia"/>
                <a:cs typeface="Georgia"/>
              </a:rPr>
              <a:t>з</a:t>
            </a:r>
            <a:r>
              <a:rPr sz="1600" spc="0" dirty="0" smtClean="0">
                <a:latin typeface="Georgia"/>
                <a:cs typeface="Georgia"/>
              </a:rPr>
              <a:t>ания</a:t>
            </a:r>
            <a:r>
              <a:rPr sz="1600" spc="-14" dirty="0" smtClean="0">
                <a:latin typeface="Georgia"/>
                <a:cs typeface="Georgia"/>
              </a:rPr>
              <a:t> </a:t>
            </a:r>
            <a:r>
              <a:rPr sz="1600" spc="0" dirty="0" smtClean="0">
                <a:latin typeface="Georgia"/>
                <a:cs typeface="Georgia"/>
              </a:rPr>
              <a:t>м</a:t>
            </a:r>
            <a:r>
              <a:rPr sz="1600" spc="9" dirty="0" smtClean="0">
                <a:latin typeface="Georgia"/>
                <a:cs typeface="Georgia"/>
              </a:rPr>
              <a:t>у</a:t>
            </a:r>
            <a:r>
              <a:rPr sz="1600" spc="-14" dirty="0" smtClean="0">
                <a:latin typeface="Georgia"/>
                <a:cs typeface="Georgia"/>
              </a:rPr>
              <a:t>н</a:t>
            </a:r>
            <a:r>
              <a:rPr sz="1600" spc="4" dirty="0" smtClean="0">
                <a:latin typeface="Georgia"/>
                <a:cs typeface="Georgia"/>
              </a:rPr>
              <a:t>и</a:t>
            </a:r>
            <a:r>
              <a:rPr sz="1600" spc="-4" dirty="0" smtClean="0">
                <a:latin typeface="Georgia"/>
                <a:cs typeface="Georgia"/>
              </a:rPr>
              <a:t>ц</a:t>
            </a:r>
            <a:r>
              <a:rPr sz="1600" spc="4" dirty="0" smtClean="0">
                <a:latin typeface="Georgia"/>
                <a:cs typeface="Georgia"/>
              </a:rPr>
              <a:t>и</a:t>
            </a:r>
            <a:r>
              <a:rPr sz="1600" spc="-4" dirty="0" smtClean="0">
                <a:latin typeface="Georgia"/>
                <a:cs typeface="Georgia"/>
              </a:rPr>
              <a:t>п</a:t>
            </a:r>
            <a:r>
              <a:rPr sz="1600" spc="0" dirty="0" smtClean="0">
                <a:latin typeface="Georgia"/>
                <a:cs typeface="Georgia"/>
              </a:rPr>
              <a:t>аль</a:t>
            </a:r>
            <a:r>
              <a:rPr sz="1600" spc="-14" dirty="0" smtClean="0">
                <a:latin typeface="Georgia"/>
                <a:cs typeface="Georgia"/>
              </a:rPr>
              <a:t>н</a:t>
            </a:r>
            <a:r>
              <a:rPr sz="1600" spc="0" dirty="0" smtClean="0">
                <a:latin typeface="Georgia"/>
                <a:cs typeface="Georgia"/>
              </a:rPr>
              <a:t>ых </a:t>
            </a:r>
            <a:r>
              <a:rPr sz="1600" spc="-4" dirty="0" smtClean="0">
                <a:latin typeface="Georgia"/>
                <a:cs typeface="Georgia"/>
              </a:rPr>
              <a:t>у</a:t>
            </a:r>
            <a:r>
              <a:rPr sz="1600" spc="0" dirty="0" smtClean="0">
                <a:latin typeface="Georgia"/>
                <a:cs typeface="Georgia"/>
              </a:rPr>
              <a:t>слуг </a:t>
            </a:r>
            <a:r>
              <a:rPr sz="1600" spc="-4" dirty="0" smtClean="0">
                <a:latin typeface="Georgia"/>
                <a:cs typeface="Georgia"/>
              </a:rPr>
              <a:t>н</a:t>
            </a:r>
            <a:r>
              <a:rPr sz="1600" spc="0" dirty="0" smtClean="0">
                <a:latin typeface="Georgia"/>
                <a:cs typeface="Georgia"/>
              </a:rPr>
              <a:t>ас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-9" dirty="0" smtClean="0">
                <a:latin typeface="Georgia"/>
                <a:cs typeface="Georgia"/>
              </a:rPr>
              <a:t>л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нию</a:t>
            </a:r>
            <a:r>
              <a:rPr sz="1600" spc="-4" dirty="0" smtClean="0">
                <a:latin typeface="Georgia"/>
                <a:cs typeface="Georgia"/>
              </a:rPr>
              <a:t> </a:t>
            </a:r>
            <a:r>
              <a:rPr sz="1600" spc="-14" dirty="0" smtClean="0">
                <a:latin typeface="Georgia"/>
                <a:cs typeface="Georgia"/>
              </a:rPr>
              <a:t>с</a:t>
            </a:r>
            <a:r>
              <a:rPr sz="1600" spc="-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льс</a:t>
            </a:r>
            <a:r>
              <a:rPr sz="1600" spc="-9" dirty="0" smtClean="0">
                <a:latin typeface="Georgia"/>
                <a:cs typeface="Georgia"/>
              </a:rPr>
              <a:t>к</a:t>
            </a:r>
            <a:r>
              <a:rPr sz="1600" spc="0" dirty="0" smtClean="0">
                <a:latin typeface="Georgia"/>
                <a:cs typeface="Georgia"/>
              </a:rPr>
              <a:t>о</a:t>
            </a:r>
            <a:r>
              <a:rPr sz="1600" spc="-4" dirty="0" smtClean="0">
                <a:latin typeface="Georgia"/>
                <a:cs typeface="Georgia"/>
              </a:rPr>
              <a:t>г</a:t>
            </a:r>
            <a:r>
              <a:rPr sz="1600" spc="0" dirty="0" smtClean="0">
                <a:latin typeface="Georgia"/>
                <a:cs typeface="Georgia"/>
              </a:rPr>
              <a:t>о </a:t>
            </a:r>
            <a:r>
              <a:rPr sz="1600" spc="-9" dirty="0" smtClean="0">
                <a:latin typeface="Georgia"/>
                <a:cs typeface="Georgia"/>
              </a:rPr>
              <a:t>п</a:t>
            </a:r>
            <a:r>
              <a:rPr sz="1600" spc="0" dirty="0" smtClean="0">
                <a:latin typeface="Georgia"/>
                <a:cs typeface="Georgia"/>
              </a:rPr>
              <a:t>осел</a:t>
            </a:r>
            <a:r>
              <a:rPr sz="1600" spc="9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н</a:t>
            </a:r>
            <a:r>
              <a:rPr sz="1600" spc="-9" dirty="0" smtClean="0">
                <a:latin typeface="Georgia"/>
                <a:cs typeface="Georgia"/>
              </a:rPr>
              <a:t>и</a:t>
            </a:r>
            <a:r>
              <a:rPr sz="1600" spc="0" dirty="0" smtClean="0">
                <a:latin typeface="Georgia"/>
                <a:cs typeface="Georgia"/>
              </a:rPr>
              <a:t>я</a:t>
            </a:r>
            <a:r>
              <a:rPr sz="1600" spc="-14" dirty="0" smtClean="0">
                <a:latin typeface="Georgia"/>
                <a:cs typeface="Georgia"/>
              </a:rPr>
              <a:t> </a:t>
            </a:r>
            <a:r>
              <a:rPr sz="1600" spc="-4" dirty="0" smtClean="0">
                <a:latin typeface="Georgia"/>
                <a:cs typeface="Georgia"/>
              </a:rPr>
              <a:t>К</a:t>
            </a:r>
            <a:r>
              <a:rPr sz="1600" spc="0" dirty="0" smtClean="0">
                <a:latin typeface="Georgia"/>
                <a:cs typeface="Georgia"/>
              </a:rPr>
              <a:t>а</a:t>
            </a:r>
            <a:r>
              <a:rPr sz="1600" spc="-4" dirty="0" smtClean="0">
                <a:latin typeface="Georgia"/>
                <a:cs typeface="Georgia"/>
              </a:rPr>
              <a:t>з</a:t>
            </a:r>
            <a:r>
              <a:rPr sz="1600" spc="0" dirty="0" smtClean="0">
                <a:latin typeface="Georgia"/>
                <a:cs typeface="Georgia"/>
              </a:rPr>
              <a:t>ым</a:t>
            </a:r>
            <a:endParaRPr lang="ru-RU" sz="1600" dirty="0">
              <a:latin typeface="Georgia"/>
              <a:cs typeface="Georgia"/>
            </a:endParaRPr>
          </a:p>
          <a:p>
            <a:pPr marL="2346452" marR="217958">
              <a:lnSpc>
                <a:spcPts val="2989"/>
              </a:lnSpc>
              <a:spcBef>
                <a:spcPts val="442"/>
              </a:spcBef>
            </a:pPr>
            <a:r>
              <a:rPr lang="ru-RU" sz="1600" spc="0" dirty="0" smtClean="0">
                <a:latin typeface="Times New Roman"/>
                <a:cs typeface="Times New Roman"/>
              </a:rPr>
              <a:t>- </a:t>
            </a:r>
            <a:r>
              <a:rPr sz="1600" spc="0" dirty="0" smtClean="0">
                <a:latin typeface="Times New Roman"/>
                <a:cs typeface="Times New Roman"/>
              </a:rPr>
              <a:t>с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в</a:t>
            </a:r>
            <a:r>
              <a:rPr sz="1600" spc="-14" dirty="0" smtClean="0">
                <a:latin typeface="Times New Roman"/>
                <a:cs typeface="Times New Roman"/>
              </a:rPr>
              <a:t>е</a:t>
            </a:r>
            <a:r>
              <a:rPr sz="1600" spc="4" dirty="0" smtClean="0">
                <a:latin typeface="Times New Roman"/>
                <a:cs typeface="Times New Roman"/>
              </a:rPr>
              <a:t>р</a:t>
            </a:r>
            <a:r>
              <a:rPr sz="1600" spc="0" dirty="0" smtClean="0">
                <a:latin typeface="Times New Roman"/>
                <a:cs typeface="Times New Roman"/>
              </a:rPr>
              <a:t>ш</a:t>
            </a:r>
            <a:r>
              <a:rPr sz="1600" spc="-14" dirty="0" smtClean="0">
                <a:latin typeface="Times New Roman"/>
                <a:cs typeface="Times New Roman"/>
              </a:rPr>
              <a:t>е</a:t>
            </a:r>
            <a:r>
              <a:rPr sz="1600" spc="4" dirty="0" smtClean="0">
                <a:latin typeface="Times New Roman"/>
                <a:cs typeface="Times New Roman"/>
              </a:rPr>
              <a:t>н</a:t>
            </a:r>
            <a:r>
              <a:rPr sz="1600" spc="0" dirty="0" smtClean="0">
                <a:latin typeface="Times New Roman"/>
                <a:cs typeface="Times New Roman"/>
              </a:rPr>
              <a:t>ство</a:t>
            </a:r>
            <a:r>
              <a:rPr sz="1600" spc="-14" dirty="0" smtClean="0">
                <a:latin typeface="Times New Roman"/>
                <a:cs typeface="Times New Roman"/>
              </a:rPr>
              <a:t>в</a:t>
            </a:r>
            <a:r>
              <a:rPr sz="1600" spc="0" dirty="0" smtClean="0">
                <a:latin typeface="Times New Roman"/>
                <a:cs typeface="Times New Roman"/>
              </a:rPr>
              <a:t>а</a:t>
            </a:r>
            <a:r>
              <a:rPr sz="1600" spc="-4" dirty="0" smtClean="0">
                <a:latin typeface="Times New Roman"/>
                <a:cs typeface="Times New Roman"/>
              </a:rPr>
              <a:t>н</a:t>
            </a:r>
            <a:r>
              <a:rPr sz="1600" spc="4" dirty="0" smtClean="0">
                <a:latin typeface="Times New Roman"/>
                <a:cs typeface="Times New Roman"/>
              </a:rPr>
              <a:t>и</a:t>
            </a:r>
            <a:r>
              <a:rPr sz="1600" spc="0" dirty="0" smtClean="0">
                <a:latin typeface="Times New Roman"/>
                <a:cs typeface="Times New Roman"/>
              </a:rPr>
              <a:t>е</a:t>
            </a:r>
            <a:r>
              <a:rPr sz="1600" spc="-4" dirty="0" smtClean="0">
                <a:latin typeface="Times New Roman"/>
                <a:cs typeface="Times New Roman"/>
              </a:rPr>
              <a:t> </a:t>
            </a:r>
            <a:r>
              <a:rPr sz="1600" spc="4" dirty="0" smtClean="0">
                <a:latin typeface="Times New Roman"/>
                <a:cs typeface="Times New Roman"/>
              </a:rPr>
              <a:t>б</a:t>
            </a:r>
            <a:r>
              <a:rPr sz="1600" spc="-4" dirty="0" smtClean="0">
                <a:latin typeface="Times New Roman"/>
                <a:cs typeface="Times New Roman"/>
              </a:rPr>
              <a:t>ю</a:t>
            </a:r>
            <a:r>
              <a:rPr sz="1600" spc="4" dirty="0" smtClean="0">
                <a:latin typeface="Times New Roman"/>
                <a:cs typeface="Times New Roman"/>
              </a:rPr>
              <a:t>д</a:t>
            </a:r>
            <a:r>
              <a:rPr sz="1600" spc="-9" dirty="0" smtClean="0">
                <a:latin typeface="Times New Roman"/>
                <a:cs typeface="Times New Roman"/>
              </a:rPr>
              <a:t>ж</a:t>
            </a:r>
            <a:r>
              <a:rPr sz="1600" spc="0" dirty="0" smtClean="0">
                <a:latin typeface="Times New Roman"/>
                <a:cs typeface="Times New Roman"/>
              </a:rPr>
              <a:t>ет</a:t>
            </a:r>
            <a:r>
              <a:rPr sz="1600" spc="-9" dirty="0" smtClean="0">
                <a:latin typeface="Times New Roman"/>
                <a:cs typeface="Times New Roman"/>
              </a:rPr>
              <a:t>н</a:t>
            </a:r>
            <a:r>
              <a:rPr sz="1600" spc="-4" dirty="0" smtClean="0">
                <a:latin typeface="Times New Roman"/>
                <a:cs typeface="Times New Roman"/>
              </a:rPr>
              <a:t>ы</a:t>
            </a:r>
            <a:r>
              <a:rPr sz="1600" spc="0" dirty="0" smtClean="0">
                <a:latin typeface="Times New Roman"/>
                <a:cs typeface="Times New Roman"/>
              </a:rPr>
              <a:t>х</a:t>
            </a:r>
            <a:r>
              <a:rPr sz="1600" spc="4" dirty="0" smtClean="0">
                <a:latin typeface="Times New Roman"/>
                <a:cs typeface="Times New Roman"/>
              </a:rPr>
              <a:t> </a:t>
            </a:r>
            <a:r>
              <a:rPr sz="1600" spc="-4" dirty="0" smtClean="0">
                <a:latin typeface="Times New Roman"/>
                <a:cs typeface="Times New Roman"/>
              </a:rPr>
              <a:t>в</a:t>
            </a:r>
            <a:r>
              <a:rPr sz="1600" spc="0" dirty="0" smtClean="0">
                <a:latin typeface="Times New Roman"/>
                <a:cs typeface="Times New Roman"/>
              </a:rPr>
              <a:t>заи</a:t>
            </a:r>
            <a:r>
              <a:rPr sz="1600" spc="-9" dirty="0" smtClean="0">
                <a:latin typeface="Times New Roman"/>
                <a:cs typeface="Times New Roman"/>
              </a:rPr>
              <a:t>м</a:t>
            </a:r>
            <a:r>
              <a:rPr sz="1600" spc="-4" dirty="0" smtClean="0">
                <a:latin typeface="Times New Roman"/>
                <a:cs typeface="Times New Roman"/>
              </a:rPr>
              <a:t>о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т</a:t>
            </a:r>
            <a:r>
              <a:rPr sz="1600" spc="-9" dirty="0" smtClean="0">
                <a:latin typeface="Times New Roman"/>
                <a:cs typeface="Times New Roman"/>
              </a:rPr>
              <a:t>н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ш</a:t>
            </a:r>
            <a:r>
              <a:rPr sz="1600" spc="-14" dirty="0" smtClean="0">
                <a:latin typeface="Times New Roman"/>
                <a:cs typeface="Times New Roman"/>
              </a:rPr>
              <a:t>е</a:t>
            </a:r>
            <a:r>
              <a:rPr sz="1600" spc="4" dirty="0" smtClean="0">
                <a:latin typeface="Times New Roman"/>
                <a:cs typeface="Times New Roman"/>
              </a:rPr>
              <a:t>н</a:t>
            </a:r>
            <a:r>
              <a:rPr sz="1600" spc="-4" dirty="0" smtClean="0">
                <a:latin typeface="Times New Roman"/>
                <a:cs typeface="Times New Roman"/>
              </a:rPr>
              <a:t>и</a:t>
            </a:r>
            <a:r>
              <a:rPr sz="1600" spc="0" dirty="0" smtClean="0">
                <a:latin typeface="Times New Roman"/>
                <a:cs typeface="Times New Roman"/>
              </a:rPr>
              <a:t>й</a:t>
            </a:r>
            <a:r>
              <a:rPr sz="1600" spc="4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с</a:t>
            </a:r>
            <a:r>
              <a:rPr sz="1600" spc="-4" dirty="0" smtClean="0">
                <a:latin typeface="Times New Roman"/>
                <a:cs typeface="Times New Roman"/>
              </a:rPr>
              <a:t> о</a:t>
            </a:r>
            <a:r>
              <a:rPr sz="1600" spc="4" dirty="0" smtClean="0">
                <a:latin typeface="Times New Roman"/>
                <a:cs typeface="Times New Roman"/>
              </a:rPr>
              <a:t>р</a:t>
            </a:r>
            <a:r>
              <a:rPr sz="1600" spc="-9" dirty="0" smtClean="0">
                <a:latin typeface="Times New Roman"/>
                <a:cs typeface="Times New Roman"/>
              </a:rPr>
              <a:t>г</a:t>
            </a:r>
            <a:r>
              <a:rPr sz="1600" spc="0" dirty="0" smtClean="0">
                <a:latin typeface="Times New Roman"/>
                <a:cs typeface="Times New Roman"/>
              </a:rPr>
              <a:t>а</a:t>
            </a:r>
            <a:r>
              <a:rPr sz="1600" spc="4" dirty="0" smtClean="0">
                <a:latin typeface="Times New Roman"/>
                <a:cs typeface="Times New Roman"/>
              </a:rPr>
              <a:t>н</a:t>
            </a:r>
            <a:r>
              <a:rPr sz="1600" spc="-9" dirty="0" smtClean="0">
                <a:latin typeface="Times New Roman"/>
                <a:cs typeface="Times New Roman"/>
              </a:rPr>
              <a:t>а</a:t>
            </a:r>
            <a:r>
              <a:rPr sz="1600" spc="0" dirty="0" smtClean="0">
                <a:latin typeface="Times New Roman"/>
                <a:cs typeface="Times New Roman"/>
              </a:rPr>
              <a:t>ми мес</a:t>
            </a:r>
            <a:r>
              <a:rPr sz="1600" spc="-9" dirty="0" smtClean="0">
                <a:latin typeface="Times New Roman"/>
                <a:cs typeface="Times New Roman"/>
              </a:rPr>
              <a:t>т</a:t>
            </a:r>
            <a:r>
              <a:rPr sz="1600" spc="4" dirty="0" smtClean="0">
                <a:latin typeface="Times New Roman"/>
                <a:cs typeface="Times New Roman"/>
              </a:rPr>
              <a:t>н</a:t>
            </a:r>
            <a:r>
              <a:rPr sz="1600" spc="-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го</a:t>
            </a:r>
            <a:r>
              <a:rPr sz="1600" spc="4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с</a:t>
            </a:r>
            <a:r>
              <a:rPr sz="1600" spc="-14" dirty="0" smtClean="0">
                <a:latin typeface="Times New Roman"/>
                <a:cs typeface="Times New Roman"/>
              </a:rPr>
              <a:t>а</a:t>
            </a:r>
            <a:r>
              <a:rPr sz="1600" spc="0" dirty="0" smtClean="0">
                <a:latin typeface="Times New Roman"/>
                <a:cs typeface="Times New Roman"/>
              </a:rPr>
              <a:t>м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-19" dirty="0" smtClean="0">
                <a:latin typeface="Times New Roman"/>
                <a:cs typeface="Times New Roman"/>
              </a:rPr>
              <a:t>у</a:t>
            </a:r>
            <a:r>
              <a:rPr sz="1600" spc="-4" dirty="0" smtClean="0">
                <a:latin typeface="Times New Roman"/>
                <a:cs typeface="Times New Roman"/>
              </a:rPr>
              <a:t>п</a:t>
            </a:r>
            <a:r>
              <a:rPr sz="1600" spc="4" dirty="0" smtClean="0">
                <a:latin typeface="Times New Roman"/>
                <a:cs typeface="Times New Roman"/>
              </a:rPr>
              <a:t>р</a:t>
            </a:r>
            <a:r>
              <a:rPr sz="1600" spc="0" dirty="0" smtClean="0">
                <a:latin typeface="Times New Roman"/>
                <a:cs typeface="Times New Roman"/>
              </a:rPr>
              <a:t>ав</a:t>
            </a:r>
            <a:r>
              <a:rPr sz="1600" spc="-4" dirty="0" smtClean="0">
                <a:latin typeface="Times New Roman"/>
                <a:cs typeface="Times New Roman"/>
              </a:rPr>
              <a:t>л</a:t>
            </a:r>
            <a:r>
              <a:rPr sz="1600" spc="0" dirty="0" smtClean="0">
                <a:latin typeface="Times New Roman"/>
                <a:cs typeface="Times New Roman"/>
              </a:rPr>
              <a:t>е</a:t>
            </a:r>
            <a:r>
              <a:rPr sz="1600" spc="-4" dirty="0" smtClean="0">
                <a:latin typeface="Times New Roman"/>
                <a:cs typeface="Times New Roman"/>
              </a:rPr>
              <a:t>н</a:t>
            </a:r>
            <a:r>
              <a:rPr sz="1600" spc="4" dirty="0" smtClean="0">
                <a:latin typeface="Times New Roman"/>
                <a:cs typeface="Times New Roman"/>
              </a:rPr>
              <a:t>и</a:t>
            </a:r>
            <a:r>
              <a:rPr sz="1600" spc="0" dirty="0" smtClean="0">
                <a:latin typeface="Times New Roman"/>
                <a:cs typeface="Times New Roman"/>
              </a:rPr>
              <a:t>я Бе</a:t>
            </a:r>
            <a:r>
              <a:rPr sz="1600" spc="-19" dirty="0" smtClean="0">
                <a:latin typeface="Times New Roman"/>
                <a:cs typeface="Times New Roman"/>
              </a:rPr>
              <a:t>л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-9" dirty="0" smtClean="0">
                <a:latin typeface="Times New Roman"/>
                <a:cs typeface="Times New Roman"/>
              </a:rPr>
              <a:t>я</a:t>
            </a:r>
            <a:r>
              <a:rPr sz="1600" spc="4" dirty="0" smtClean="0">
                <a:latin typeface="Times New Roman"/>
                <a:cs typeface="Times New Roman"/>
              </a:rPr>
              <a:t>р</a:t>
            </a:r>
            <a:r>
              <a:rPr sz="1600" spc="0" dirty="0" smtClean="0">
                <a:latin typeface="Times New Roman"/>
                <a:cs typeface="Times New Roman"/>
              </a:rPr>
              <a:t>с</a:t>
            </a:r>
            <a:r>
              <a:rPr sz="1600" spc="-9" dirty="0" smtClean="0">
                <a:latin typeface="Times New Roman"/>
                <a:cs typeface="Times New Roman"/>
              </a:rPr>
              <a:t>к</a:t>
            </a:r>
            <a:r>
              <a:rPr sz="1600" spc="-4" dirty="0" smtClean="0">
                <a:latin typeface="Times New Roman"/>
                <a:cs typeface="Times New Roman"/>
              </a:rPr>
              <a:t>о</a:t>
            </a:r>
            <a:r>
              <a:rPr sz="1600" spc="0" dirty="0" smtClean="0">
                <a:latin typeface="Times New Roman"/>
                <a:cs typeface="Times New Roman"/>
              </a:rPr>
              <a:t>го</a:t>
            </a:r>
            <a:r>
              <a:rPr sz="1600" spc="4" dirty="0" smtClean="0">
                <a:latin typeface="Times New Roman"/>
                <a:cs typeface="Times New Roman"/>
              </a:rPr>
              <a:t> </a:t>
            </a:r>
            <a:r>
              <a:rPr sz="1600" spc="-9" dirty="0" smtClean="0">
                <a:latin typeface="Times New Roman"/>
                <a:cs typeface="Times New Roman"/>
              </a:rPr>
              <a:t>р</a:t>
            </a:r>
            <a:r>
              <a:rPr sz="1600" spc="0" dirty="0" smtClean="0">
                <a:latin typeface="Times New Roman"/>
                <a:cs typeface="Times New Roman"/>
              </a:rPr>
              <a:t>а</a:t>
            </a:r>
            <a:r>
              <a:rPr sz="1600" spc="-4" dirty="0" smtClean="0">
                <a:latin typeface="Times New Roman"/>
                <a:cs typeface="Times New Roman"/>
              </a:rPr>
              <a:t>й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-4" dirty="0" smtClean="0">
                <a:latin typeface="Times New Roman"/>
                <a:cs typeface="Times New Roman"/>
              </a:rPr>
              <a:t>н</a:t>
            </a:r>
            <a:r>
              <a:rPr sz="1600" spc="0" dirty="0" smtClean="0">
                <a:latin typeface="Times New Roman"/>
                <a:cs typeface="Times New Roman"/>
              </a:rPr>
              <a:t>а</a:t>
            </a:r>
            <a:endParaRPr lang="ru-RU" sz="1600" dirty="0">
              <a:latin typeface="Times New Roman"/>
              <a:cs typeface="Times New Roman"/>
            </a:endParaRPr>
          </a:p>
          <a:p>
            <a:pPr marL="2346452" marR="217958">
              <a:lnSpc>
                <a:spcPts val="2989"/>
              </a:lnSpc>
              <a:spcBef>
                <a:spcPts val="442"/>
              </a:spcBef>
            </a:pPr>
            <a:r>
              <a:rPr lang="ru-RU" sz="1600" spc="0" dirty="0" smtClean="0">
                <a:latin typeface="Georgia"/>
                <a:cs typeface="Georgia"/>
              </a:rPr>
              <a:t>- </a:t>
            </a:r>
            <a:r>
              <a:rPr sz="1600" spc="0" dirty="0" smtClean="0">
                <a:latin typeface="Georgia"/>
                <a:cs typeface="Georgia"/>
              </a:rPr>
              <a:t>соверш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н</a:t>
            </a:r>
            <a:r>
              <a:rPr sz="1600" spc="-14" dirty="0" smtClean="0">
                <a:latin typeface="Georgia"/>
                <a:cs typeface="Georgia"/>
              </a:rPr>
              <a:t>с</a:t>
            </a:r>
            <a:r>
              <a:rPr sz="1600" spc="0" dirty="0" smtClean="0">
                <a:latin typeface="Georgia"/>
                <a:cs typeface="Georgia"/>
              </a:rPr>
              <a:t>тв</a:t>
            </a:r>
            <a:r>
              <a:rPr sz="1600" spc="-9" dirty="0" smtClean="0">
                <a:latin typeface="Georgia"/>
                <a:cs typeface="Georgia"/>
              </a:rPr>
              <a:t>о</a:t>
            </a:r>
            <a:r>
              <a:rPr sz="1600" spc="4" dirty="0" smtClean="0">
                <a:latin typeface="Georgia"/>
                <a:cs typeface="Georgia"/>
              </a:rPr>
              <a:t>в</a:t>
            </a:r>
            <a:r>
              <a:rPr sz="1600" spc="0" dirty="0" smtClean="0">
                <a:latin typeface="Georgia"/>
                <a:cs typeface="Georgia"/>
              </a:rPr>
              <a:t>ан</a:t>
            </a:r>
            <a:r>
              <a:rPr sz="1600" spc="-9" dirty="0" smtClean="0">
                <a:latin typeface="Georgia"/>
                <a:cs typeface="Georgia"/>
              </a:rPr>
              <a:t>и</a:t>
            </a:r>
            <a:r>
              <a:rPr sz="1600" spc="0" dirty="0" smtClean="0">
                <a:latin typeface="Georgia"/>
                <a:cs typeface="Georgia"/>
              </a:rPr>
              <a:t>е</a:t>
            </a:r>
            <a:r>
              <a:rPr sz="1600" spc="4" dirty="0" smtClean="0">
                <a:latin typeface="Georgia"/>
                <a:cs typeface="Georgia"/>
              </a:rPr>
              <a:t> </a:t>
            </a:r>
            <a:r>
              <a:rPr sz="1600" spc="-4" dirty="0" smtClean="0">
                <a:latin typeface="Georgia"/>
                <a:cs typeface="Georgia"/>
              </a:rPr>
              <a:t>н</a:t>
            </a:r>
            <a:r>
              <a:rPr sz="1600" spc="0" dirty="0" smtClean="0">
                <a:latin typeface="Georgia"/>
                <a:cs typeface="Georgia"/>
              </a:rPr>
              <a:t>ор</a:t>
            </a:r>
            <a:r>
              <a:rPr sz="1600" spc="-4" dirty="0" smtClean="0">
                <a:latin typeface="Georgia"/>
                <a:cs typeface="Georgia"/>
              </a:rPr>
              <a:t>м</a:t>
            </a:r>
            <a:r>
              <a:rPr sz="1600" spc="0" dirty="0" smtClean="0">
                <a:latin typeface="Georgia"/>
                <a:cs typeface="Georgia"/>
              </a:rPr>
              <a:t>ат</a:t>
            </a:r>
            <a:r>
              <a:rPr sz="1600" spc="-9" dirty="0" smtClean="0">
                <a:latin typeface="Georgia"/>
                <a:cs typeface="Georgia"/>
              </a:rPr>
              <a:t>и</a:t>
            </a:r>
            <a:r>
              <a:rPr sz="1600" spc="4" dirty="0" smtClean="0">
                <a:latin typeface="Georgia"/>
                <a:cs typeface="Georgia"/>
              </a:rPr>
              <a:t>в</a:t>
            </a:r>
            <a:r>
              <a:rPr sz="1600" spc="0" dirty="0" smtClean="0">
                <a:latin typeface="Georgia"/>
                <a:cs typeface="Georgia"/>
              </a:rPr>
              <a:t>н</a:t>
            </a:r>
            <a:r>
              <a:rPr sz="1600" spc="4" dirty="0" smtClean="0">
                <a:latin typeface="Georgia"/>
                <a:cs typeface="Georgia"/>
              </a:rPr>
              <a:t>о-</a:t>
            </a:r>
            <a:r>
              <a:rPr sz="1600" spc="-4" dirty="0" smtClean="0">
                <a:latin typeface="Georgia"/>
                <a:cs typeface="Georgia"/>
              </a:rPr>
              <a:t>п</a:t>
            </a:r>
            <a:r>
              <a:rPr sz="1600" spc="-9" dirty="0" smtClean="0">
                <a:latin typeface="Georgia"/>
                <a:cs typeface="Georgia"/>
              </a:rPr>
              <a:t>ра</a:t>
            </a:r>
            <a:r>
              <a:rPr sz="1600" spc="4" dirty="0" smtClean="0">
                <a:latin typeface="Georgia"/>
                <a:cs typeface="Georgia"/>
              </a:rPr>
              <a:t>в</a:t>
            </a:r>
            <a:r>
              <a:rPr sz="1600" spc="0" dirty="0" smtClean="0">
                <a:latin typeface="Georgia"/>
                <a:cs typeface="Georgia"/>
              </a:rPr>
              <a:t>ового</a:t>
            </a:r>
            <a:r>
              <a:rPr sz="1600" spc="-4" dirty="0" smtClean="0">
                <a:latin typeface="Georgia"/>
                <a:cs typeface="Georgia"/>
              </a:rPr>
              <a:t> </a:t>
            </a:r>
            <a:r>
              <a:rPr sz="1600" spc="-9" dirty="0" smtClean="0">
                <a:latin typeface="Georgia"/>
                <a:cs typeface="Georgia"/>
              </a:rPr>
              <a:t>р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-4" dirty="0" smtClean="0">
                <a:latin typeface="Georgia"/>
                <a:cs typeface="Georgia"/>
              </a:rPr>
              <a:t>г</a:t>
            </a:r>
            <a:r>
              <a:rPr sz="1600" spc="4" dirty="0" smtClean="0">
                <a:latin typeface="Georgia"/>
                <a:cs typeface="Georgia"/>
              </a:rPr>
              <a:t>у</a:t>
            </a:r>
            <a:r>
              <a:rPr sz="1600" spc="-9" dirty="0" smtClean="0">
                <a:latin typeface="Georgia"/>
                <a:cs typeface="Georgia"/>
              </a:rPr>
              <a:t>л</a:t>
            </a:r>
            <a:r>
              <a:rPr sz="1600" spc="4" dirty="0" smtClean="0">
                <a:latin typeface="Georgia"/>
                <a:cs typeface="Georgia"/>
              </a:rPr>
              <a:t>и</a:t>
            </a:r>
            <a:r>
              <a:rPr sz="1600" spc="0" dirty="0" smtClean="0">
                <a:latin typeface="Georgia"/>
                <a:cs typeface="Georgia"/>
              </a:rPr>
              <a:t>р</a:t>
            </a:r>
            <a:r>
              <a:rPr sz="1600" spc="-9" dirty="0" smtClean="0">
                <a:latin typeface="Georgia"/>
                <a:cs typeface="Georgia"/>
              </a:rPr>
              <a:t>о</a:t>
            </a:r>
            <a:r>
              <a:rPr sz="1600" spc="4" dirty="0" smtClean="0">
                <a:latin typeface="Georgia"/>
                <a:cs typeface="Georgia"/>
              </a:rPr>
              <a:t>в</a:t>
            </a:r>
            <a:r>
              <a:rPr sz="1600" spc="-9" dirty="0" smtClean="0">
                <a:latin typeface="Georgia"/>
                <a:cs typeface="Georgia"/>
              </a:rPr>
              <a:t>а</a:t>
            </a:r>
            <a:r>
              <a:rPr sz="1600" spc="0" dirty="0" smtClean="0">
                <a:latin typeface="Georgia"/>
                <a:cs typeface="Georgia"/>
              </a:rPr>
              <a:t>ния </a:t>
            </a:r>
            <a:r>
              <a:rPr sz="1600" spc="-4" dirty="0" smtClean="0">
                <a:latin typeface="Georgia"/>
                <a:cs typeface="Georgia"/>
              </a:rPr>
              <a:t>бюд</a:t>
            </a:r>
            <a:r>
              <a:rPr sz="1600" spc="0" dirty="0" smtClean="0">
                <a:latin typeface="Georgia"/>
                <a:cs typeface="Georgia"/>
              </a:rPr>
              <a:t>ж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т</a:t>
            </a:r>
            <a:r>
              <a:rPr sz="1600" spc="-4" dirty="0" smtClean="0">
                <a:latin typeface="Georgia"/>
                <a:cs typeface="Georgia"/>
              </a:rPr>
              <a:t>н</a:t>
            </a:r>
            <a:r>
              <a:rPr sz="1600" spc="0" dirty="0" smtClean="0">
                <a:latin typeface="Georgia"/>
                <a:cs typeface="Georgia"/>
              </a:rPr>
              <a:t>о</a:t>
            </a:r>
            <a:r>
              <a:rPr sz="1600" spc="-4" dirty="0" smtClean="0">
                <a:latin typeface="Georgia"/>
                <a:cs typeface="Georgia"/>
              </a:rPr>
              <a:t>г</a:t>
            </a:r>
            <a:r>
              <a:rPr sz="1600" spc="0" dirty="0" smtClean="0">
                <a:latin typeface="Georgia"/>
                <a:cs typeface="Georgia"/>
              </a:rPr>
              <a:t>о </a:t>
            </a:r>
            <a:r>
              <a:rPr sz="1600" spc="-9" dirty="0" smtClean="0">
                <a:latin typeface="Georgia"/>
                <a:cs typeface="Georgia"/>
              </a:rPr>
              <a:t>п</a:t>
            </a:r>
            <a:r>
              <a:rPr sz="1600" spc="0" dirty="0" smtClean="0">
                <a:latin typeface="Georgia"/>
                <a:cs typeface="Georgia"/>
              </a:rPr>
              <a:t>ро</a:t>
            </a:r>
            <a:r>
              <a:rPr sz="1600" spc="-4" dirty="0" smtClean="0">
                <a:latin typeface="Georgia"/>
                <a:cs typeface="Georgia"/>
              </a:rPr>
              <a:t>ц</a:t>
            </a:r>
            <a:r>
              <a:rPr sz="1600" spc="4" dirty="0" smtClean="0">
                <a:latin typeface="Georgia"/>
                <a:cs typeface="Georgia"/>
              </a:rPr>
              <a:t>е</a:t>
            </a:r>
            <a:r>
              <a:rPr sz="1600" spc="0" dirty="0" smtClean="0">
                <a:latin typeface="Georgia"/>
                <a:cs typeface="Georgia"/>
              </a:rPr>
              <a:t>сса</a:t>
            </a:r>
            <a:endParaRPr lang="ru-RU" sz="1600" dirty="0">
              <a:latin typeface="Georgia"/>
              <a:cs typeface="Georgia"/>
            </a:endParaRPr>
          </a:p>
          <a:p>
            <a:pPr marL="2346452" marR="217958">
              <a:lnSpc>
                <a:spcPts val="2989"/>
              </a:lnSpc>
              <a:spcBef>
                <a:spcPts val="442"/>
              </a:spcBef>
            </a:pPr>
            <a:r>
              <a:rPr lang="ru-RU" sz="1600" spc="4" dirty="0" smtClean="0">
                <a:latin typeface="Times New Roman"/>
                <a:cs typeface="Times New Roman"/>
              </a:rPr>
              <a:t>- </a:t>
            </a:r>
            <a:r>
              <a:rPr sz="1600" spc="4" dirty="0" smtClean="0">
                <a:latin typeface="Times New Roman"/>
                <a:cs typeface="Times New Roman"/>
              </a:rPr>
              <a:t>по</a:t>
            </a:r>
            <a:r>
              <a:rPr sz="1600" spc="-9" dirty="0" smtClean="0">
                <a:latin typeface="Times New Roman"/>
                <a:cs typeface="Times New Roman"/>
              </a:rPr>
              <a:t>в</a:t>
            </a:r>
            <a:r>
              <a:rPr sz="1600" spc="4" dirty="0" smtClean="0">
                <a:latin typeface="Times New Roman"/>
                <a:cs typeface="Times New Roman"/>
              </a:rPr>
              <a:t>ы</a:t>
            </a:r>
            <a:r>
              <a:rPr sz="1600" spc="0" dirty="0" smtClean="0">
                <a:latin typeface="Times New Roman"/>
                <a:cs typeface="Times New Roman"/>
              </a:rPr>
              <a:t>ш</a:t>
            </a:r>
            <a:r>
              <a:rPr sz="1600" spc="-14" dirty="0" smtClean="0">
                <a:latin typeface="Times New Roman"/>
                <a:cs typeface="Times New Roman"/>
              </a:rPr>
              <a:t>е</a:t>
            </a:r>
            <a:r>
              <a:rPr sz="1600" spc="4" dirty="0" smtClean="0">
                <a:latin typeface="Times New Roman"/>
                <a:cs typeface="Times New Roman"/>
              </a:rPr>
              <a:t>ни</a:t>
            </a:r>
            <a:r>
              <a:rPr sz="1600" spc="0" dirty="0" smtClean="0">
                <a:latin typeface="Times New Roman"/>
                <a:cs typeface="Times New Roman"/>
              </a:rPr>
              <a:t>е</a:t>
            </a:r>
            <a:r>
              <a:rPr sz="1600" spc="-14" dirty="0" smtClean="0">
                <a:latin typeface="Times New Roman"/>
                <a:cs typeface="Times New Roman"/>
              </a:rPr>
              <a:t> </a:t>
            </a:r>
            <a:r>
              <a:rPr sz="1600" spc="4" dirty="0" smtClean="0">
                <a:latin typeface="Times New Roman"/>
                <a:cs typeface="Times New Roman"/>
              </a:rPr>
              <a:t>п</a:t>
            </a:r>
            <a:r>
              <a:rPr sz="1600" spc="-4" dirty="0" smtClean="0">
                <a:latin typeface="Times New Roman"/>
                <a:cs typeface="Times New Roman"/>
              </a:rPr>
              <a:t>р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-14" dirty="0" smtClean="0">
                <a:latin typeface="Times New Roman"/>
                <a:cs typeface="Times New Roman"/>
              </a:rPr>
              <a:t>з</a:t>
            </a:r>
            <a:r>
              <a:rPr sz="1600" spc="4" dirty="0" smtClean="0">
                <a:latin typeface="Times New Roman"/>
                <a:cs typeface="Times New Roman"/>
              </a:rPr>
              <a:t>р</a:t>
            </a:r>
            <a:r>
              <a:rPr sz="1600" spc="0" dirty="0" smtClean="0">
                <a:latin typeface="Times New Roman"/>
                <a:cs typeface="Times New Roman"/>
              </a:rPr>
              <a:t>а</a:t>
            </a:r>
            <a:r>
              <a:rPr sz="1600" spc="-9" dirty="0" smtClean="0">
                <a:latin typeface="Times New Roman"/>
                <a:cs typeface="Times New Roman"/>
              </a:rPr>
              <a:t>ч</a:t>
            </a:r>
            <a:r>
              <a:rPr sz="1600" spc="4" dirty="0" smtClean="0">
                <a:latin typeface="Times New Roman"/>
                <a:cs typeface="Times New Roman"/>
              </a:rPr>
              <a:t>но</a:t>
            </a:r>
            <a:r>
              <a:rPr sz="1600" spc="0" dirty="0" smtClean="0">
                <a:latin typeface="Times New Roman"/>
                <a:cs typeface="Times New Roman"/>
              </a:rPr>
              <a:t>с</a:t>
            </a:r>
            <a:r>
              <a:rPr sz="1600" spc="-14" dirty="0" smtClean="0">
                <a:latin typeface="Times New Roman"/>
                <a:cs typeface="Times New Roman"/>
              </a:rPr>
              <a:t>т</a:t>
            </a:r>
            <a:r>
              <a:rPr sz="1600" spc="0" dirty="0" smtClean="0">
                <a:latin typeface="Times New Roman"/>
                <a:cs typeface="Times New Roman"/>
              </a:rPr>
              <a:t>и</a:t>
            </a:r>
            <a:r>
              <a:rPr sz="1600" spc="4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б</a:t>
            </a:r>
            <a:r>
              <a:rPr sz="1600" spc="-14" dirty="0" smtClean="0">
                <a:latin typeface="Times New Roman"/>
                <a:cs typeface="Times New Roman"/>
              </a:rPr>
              <a:t>ю</a:t>
            </a:r>
            <a:r>
              <a:rPr sz="1600" spc="4" dirty="0" smtClean="0">
                <a:latin typeface="Times New Roman"/>
                <a:cs typeface="Times New Roman"/>
              </a:rPr>
              <a:t>д</a:t>
            </a:r>
            <a:r>
              <a:rPr sz="1600" spc="-9" dirty="0" smtClean="0">
                <a:latin typeface="Times New Roman"/>
                <a:cs typeface="Times New Roman"/>
              </a:rPr>
              <a:t>ж</a:t>
            </a:r>
            <a:r>
              <a:rPr sz="1600" spc="0" dirty="0" smtClean="0">
                <a:latin typeface="Times New Roman"/>
                <a:cs typeface="Times New Roman"/>
              </a:rPr>
              <a:t>ета и </a:t>
            </a:r>
            <a:r>
              <a:rPr sz="1600" spc="14" dirty="0" smtClean="0">
                <a:latin typeface="Times New Roman"/>
                <a:cs typeface="Times New Roman"/>
              </a:rPr>
              <a:t> </a:t>
            </a:r>
            <a:r>
              <a:rPr sz="1600" spc="-4" dirty="0" smtClean="0">
                <a:latin typeface="Times New Roman"/>
                <a:cs typeface="Times New Roman"/>
              </a:rPr>
              <a:t>бю</a:t>
            </a:r>
            <a:r>
              <a:rPr sz="1600" spc="4" dirty="0" smtClean="0">
                <a:latin typeface="Times New Roman"/>
                <a:cs typeface="Times New Roman"/>
              </a:rPr>
              <a:t>д</a:t>
            </a:r>
            <a:r>
              <a:rPr sz="1600" spc="0" dirty="0" smtClean="0">
                <a:latin typeface="Times New Roman"/>
                <a:cs typeface="Times New Roman"/>
              </a:rPr>
              <a:t>же</a:t>
            </a:r>
            <a:r>
              <a:rPr sz="1600" spc="-9" dirty="0" smtClean="0">
                <a:latin typeface="Times New Roman"/>
                <a:cs typeface="Times New Roman"/>
              </a:rPr>
              <a:t>т</a:t>
            </a:r>
            <a:r>
              <a:rPr sz="1600" spc="4" dirty="0" smtClean="0">
                <a:latin typeface="Times New Roman"/>
                <a:cs typeface="Times New Roman"/>
              </a:rPr>
              <a:t>но</a:t>
            </a:r>
            <a:r>
              <a:rPr sz="1600" spc="-9" dirty="0" smtClean="0">
                <a:latin typeface="Times New Roman"/>
                <a:cs typeface="Times New Roman"/>
              </a:rPr>
              <a:t>г</a:t>
            </a:r>
            <a:r>
              <a:rPr sz="1600" spc="0" dirty="0" smtClean="0">
                <a:latin typeface="Times New Roman"/>
                <a:cs typeface="Times New Roman"/>
              </a:rPr>
              <a:t>о</a:t>
            </a:r>
            <a:r>
              <a:rPr sz="1600" spc="-9" dirty="0" smtClean="0">
                <a:latin typeface="Times New Roman"/>
                <a:cs typeface="Times New Roman"/>
              </a:rPr>
              <a:t> </a:t>
            </a:r>
            <a:r>
              <a:rPr sz="1600" spc="4" dirty="0" smtClean="0">
                <a:latin typeface="Times New Roman"/>
                <a:cs typeface="Times New Roman"/>
              </a:rPr>
              <a:t>п</a:t>
            </a:r>
            <a:r>
              <a:rPr sz="1600" spc="-4" dirty="0" smtClean="0">
                <a:latin typeface="Times New Roman"/>
                <a:cs typeface="Times New Roman"/>
              </a:rPr>
              <a:t>р</a:t>
            </a:r>
            <a:r>
              <a:rPr sz="1600" spc="4" dirty="0" smtClean="0">
                <a:latin typeface="Times New Roman"/>
                <a:cs typeface="Times New Roman"/>
              </a:rPr>
              <a:t>о</a:t>
            </a:r>
            <a:r>
              <a:rPr sz="1600" spc="-4" dirty="0" smtClean="0">
                <a:latin typeface="Times New Roman"/>
                <a:cs typeface="Times New Roman"/>
              </a:rPr>
              <a:t>ц</a:t>
            </a:r>
            <a:r>
              <a:rPr sz="1600" spc="0" dirty="0" smtClean="0">
                <a:latin typeface="Times New Roman"/>
                <a:cs typeface="Times New Roman"/>
              </a:rPr>
              <a:t>ес</a:t>
            </a:r>
            <a:r>
              <a:rPr sz="1600" spc="-9" dirty="0" smtClean="0">
                <a:latin typeface="Times New Roman"/>
                <a:cs typeface="Times New Roman"/>
              </a:rPr>
              <a:t>с</a:t>
            </a:r>
            <a:r>
              <a:rPr sz="1600" spc="0" dirty="0" smtClean="0">
                <a:latin typeface="Times New Roman"/>
                <a:cs typeface="Times New Roman"/>
              </a:rPr>
              <a:t>а</a:t>
            </a:r>
            <a:endParaRPr sz="1600" dirty="0">
              <a:latin typeface="Times New Roman"/>
              <a:cs typeface="Times New Roman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412750"/>
            <a:ext cx="9350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6260" y="256208"/>
            <a:ext cx="8856984" cy="1671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/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</a:t>
            </a:r>
            <a:endParaRPr lang="ru-RU" sz="2800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marL="1111084" marR="1091095" algn="ctr">
              <a:lnSpc>
                <a:spcPct val="95825"/>
              </a:lnSpc>
              <a:spcBef>
                <a:spcPts val="440"/>
              </a:spcBef>
            </a:pPr>
            <a:endParaRPr lang="ru-RU" dirty="0">
              <a:ea typeface="SimHei" pitchFamily="49" charset="-122"/>
              <a:cs typeface="Aparajita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16387"/>
              </p:ext>
            </p:extLst>
          </p:nvPr>
        </p:nvGraphicFramePr>
        <p:xfrm>
          <a:off x="1218365" y="2954742"/>
          <a:ext cx="929185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8703"/>
                <a:gridCol w="1425787"/>
                <a:gridCol w="1425787"/>
                <a:gridCol w="1425787"/>
                <a:gridCol w="1425787"/>
              </a:tblGrid>
              <a:tr h="3553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abriola" pitchFamily="82" charset="0"/>
                        </a:rPr>
                        <a:t>Показатель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2018г.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74">
                <a:tc>
                  <a:txBody>
                    <a:bodyPr/>
                    <a:lstStyle/>
                    <a:p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7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briola" pitchFamily="82" charset="0"/>
                        </a:rPr>
                        <a:t>I.</a:t>
                      </a:r>
                      <a:r>
                        <a:rPr lang="ru-RU" dirty="0" smtClean="0">
                          <a:latin typeface="Gabriola" pitchFamily="82" charset="0"/>
                        </a:rPr>
                        <a:t>ДОХОДЫ, из</a:t>
                      </a:r>
                      <a:r>
                        <a:rPr lang="ru-RU" baseline="0" dirty="0" smtClean="0">
                          <a:latin typeface="Gabriola" pitchFamily="82" charset="0"/>
                        </a:rPr>
                        <a:t> них</a:t>
                      </a:r>
                      <a:r>
                        <a:rPr lang="ru-RU" dirty="0" smtClean="0">
                          <a:latin typeface="Gabriola" pitchFamily="82" charset="0"/>
                        </a:rPr>
                        <a:t>: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37 303,6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42 926,8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44 998,7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45 208,5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53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abriola" pitchFamily="82" charset="0"/>
                        </a:rPr>
                        <a:t>Налоговые и неналоговые доходы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5 053,4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4 749,5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4 977,1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4 976,2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Gabriola" pitchFamily="82" charset="0"/>
                        </a:rPr>
                        <a:t>Безвозмездные поступления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32 250,2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38 177,3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40 021,6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40 232,3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7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briola" pitchFamily="82" charset="0"/>
                        </a:rPr>
                        <a:t>II.</a:t>
                      </a:r>
                      <a:r>
                        <a:rPr lang="ru-RU" dirty="0" smtClean="0">
                          <a:latin typeface="Gabriola" pitchFamily="82" charset="0"/>
                        </a:rPr>
                        <a:t>РАСХОДЫ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34 764,1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42 926,8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44 998,7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45 208,5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537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briola" pitchFamily="82" charset="0"/>
                        </a:rPr>
                        <a:t>III.</a:t>
                      </a:r>
                      <a:r>
                        <a:rPr lang="ru-RU" dirty="0" smtClean="0">
                          <a:latin typeface="Gabriola" pitchFamily="82" charset="0"/>
                        </a:rPr>
                        <a:t>ДЕФИЦИТ (-),ПРОФИЦИТ(+)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2 539,5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8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abriola" pitchFamily="82" charset="0"/>
                        </a:rPr>
                        <a:t>IV.</a:t>
                      </a:r>
                      <a:r>
                        <a:rPr lang="ru-RU" dirty="0" smtClean="0">
                          <a:latin typeface="Gabriola" pitchFamily="82" charset="0"/>
                        </a:rPr>
                        <a:t>Источники финансирования дефицита бюджета</a:t>
                      </a:r>
                      <a:endParaRPr lang="ru-RU" dirty="0">
                        <a:latin typeface="Gabriola" pitchFamily="8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-2 539,5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42244" y="1624360"/>
            <a:ext cx="8568952" cy="675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2566" marR="500555" lvl="0" algn="ctr">
              <a:lnSpc>
                <a:spcPct val="95825"/>
              </a:lnSpc>
              <a:spcBef>
                <a:spcPts val="1392"/>
              </a:spcBef>
            </a:pPr>
            <a:r>
              <a:rPr lang="ru-RU" spc="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О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сновные</a:t>
            </a:r>
            <a:r>
              <a:rPr lang="ru-RU" spc="-1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пара</a:t>
            </a:r>
            <a:r>
              <a:rPr lang="ru-RU" spc="-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м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етры </a:t>
            </a: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проекта </a:t>
            </a:r>
            <a:r>
              <a:rPr lang="ru-RU" spc="-9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б</a:t>
            </a: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юдж</a:t>
            </a:r>
            <a:r>
              <a:rPr lang="ru-RU" spc="-9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е</a:t>
            </a: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та </a:t>
            </a:r>
            <a:r>
              <a:rPr lang="ru-RU" spc="4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с</a:t>
            </a:r>
            <a:r>
              <a:rPr lang="ru-RU" spc="-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е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льс</a:t>
            </a:r>
            <a:r>
              <a:rPr lang="ru-RU" spc="-1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к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ого</a:t>
            </a:r>
            <a:r>
              <a:rPr lang="ru-RU" spc="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посе</a:t>
            </a:r>
            <a:r>
              <a:rPr lang="ru-RU" spc="-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л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ения Казым на</a:t>
            </a:r>
            <a:endParaRPr lang="ru-RU" dirty="0">
              <a:solidFill>
                <a:prstClr val="black"/>
              </a:solidFill>
              <a:ea typeface="SimHei" pitchFamily="49" charset="-122"/>
              <a:cs typeface="Aparajita" pitchFamily="34" charset="0"/>
            </a:endParaRPr>
          </a:p>
          <a:p>
            <a:pPr marL="1111084" marR="1091095" lvl="0" algn="ctr">
              <a:lnSpc>
                <a:spcPct val="95825"/>
              </a:lnSpc>
              <a:spcBef>
                <a:spcPts val="440"/>
              </a:spcBef>
            </a:pP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2020 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год и</a:t>
            </a:r>
            <a:r>
              <a:rPr lang="ru-RU" spc="-1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пл</a:t>
            </a:r>
            <a:r>
              <a:rPr lang="ru-RU" spc="-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а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новый период </a:t>
            </a:r>
            <a:r>
              <a:rPr lang="ru-RU" spc="-9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2021</a:t>
            </a: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и</a:t>
            </a:r>
            <a:r>
              <a:rPr lang="ru-RU" spc="-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 </a:t>
            </a:r>
            <a:r>
              <a:rPr lang="ru-RU" dirty="0" smtClean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2022 </a:t>
            </a:r>
            <a:r>
              <a:rPr lang="ru-RU" spc="-9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г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одов. (тыс</a:t>
            </a:r>
            <a:r>
              <a:rPr lang="ru-RU" spc="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.</a:t>
            </a:r>
            <a:r>
              <a:rPr lang="ru-RU" spc="-1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р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уб</a:t>
            </a:r>
            <a:r>
              <a:rPr lang="ru-RU" spc="4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.</a:t>
            </a:r>
            <a:r>
              <a:rPr lang="ru-RU" dirty="0">
                <a:solidFill>
                  <a:srgbClr val="6F2F9F"/>
                </a:solidFill>
                <a:ea typeface="SimHei" pitchFamily="49" charset="-122"/>
                <a:cs typeface="Aparajita" pitchFamily="34" charset="0"/>
              </a:rPr>
              <a:t>)</a:t>
            </a:r>
            <a:endParaRPr lang="ru-RU" dirty="0">
              <a:solidFill>
                <a:prstClr val="black"/>
              </a:solidFill>
              <a:ea typeface="SimHei" pitchFamily="49" charset="-122"/>
              <a:cs typeface="Aparajit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94" y="222870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54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27285270"/>
              </p:ext>
            </p:extLst>
          </p:nvPr>
        </p:nvGraphicFramePr>
        <p:xfrm>
          <a:off x="1782233" y="2200424"/>
          <a:ext cx="7825449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4292" y="832272"/>
            <a:ext cx="79333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b="1" i="1" dirty="0" smtClean="0">
              <a:solidFill>
                <a:srgbClr val="7030A0"/>
              </a:solidFill>
            </a:endParaRPr>
          </a:p>
          <a:p>
            <a:endParaRPr lang="ru-RU" sz="2000" b="1" i="1" dirty="0">
              <a:solidFill>
                <a:srgbClr val="7030A0"/>
              </a:solidFill>
            </a:endParaRPr>
          </a:p>
          <a:p>
            <a:endParaRPr lang="ru-RU" sz="2000" b="1" i="1" dirty="0" smtClean="0">
              <a:solidFill>
                <a:srgbClr val="7030A0"/>
              </a:solidFill>
            </a:endParaRP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Динамика доходов бюджета сельского поселения Казым (тыс.руб.)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6" y="256009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46300" y="256009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84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2244" y="1120304"/>
            <a:ext cx="9120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solidFill>
                <a:srgbClr val="7030A0"/>
              </a:solidFill>
            </a:endParaRPr>
          </a:p>
          <a:p>
            <a:r>
              <a:rPr lang="ru-RU" sz="2000" dirty="0" smtClean="0">
                <a:solidFill>
                  <a:srgbClr val="7030A0"/>
                </a:solidFill>
              </a:rPr>
              <a:t>Структура собственных доходов </a:t>
            </a:r>
            <a:r>
              <a:rPr lang="ru-RU" sz="2000" dirty="0" smtClean="0">
                <a:solidFill>
                  <a:srgbClr val="7030A0"/>
                </a:solidFill>
              </a:rPr>
              <a:t>проекта бюджета </a:t>
            </a:r>
            <a:r>
              <a:rPr lang="ru-RU" sz="2000" dirty="0" smtClean="0">
                <a:solidFill>
                  <a:srgbClr val="7030A0"/>
                </a:solidFill>
              </a:rPr>
              <a:t>сельского поселения в 2020 году 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57208409"/>
              </p:ext>
            </p:extLst>
          </p:nvPr>
        </p:nvGraphicFramePr>
        <p:xfrm>
          <a:off x="1746300" y="2113643"/>
          <a:ext cx="7128933" cy="4320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191646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02284" y="191646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36665549"/>
              </p:ext>
            </p:extLst>
          </p:nvPr>
        </p:nvGraphicFramePr>
        <p:xfrm>
          <a:off x="1746300" y="2272432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62324" y="616248"/>
            <a:ext cx="78950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 smtClean="0">
              <a:solidFill>
                <a:srgbClr val="7030A0"/>
              </a:solidFill>
            </a:endParaRPr>
          </a:p>
          <a:p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dirty="0" smtClean="0">
                <a:solidFill>
                  <a:srgbClr val="7030A0"/>
                </a:solidFill>
              </a:rPr>
              <a:t>Динамика </a:t>
            </a:r>
            <a:r>
              <a:rPr lang="ru-RU" sz="2400" i="1" dirty="0" smtClean="0">
                <a:solidFill>
                  <a:srgbClr val="7030A0"/>
                </a:solidFill>
              </a:rPr>
              <a:t>поступления</a:t>
            </a:r>
            <a:r>
              <a:rPr lang="ru-RU" sz="2400" dirty="0" smtClean="0">
                <a:solidFill>
                  <a:srgbClr val="7030A0"/>
                </a:solidFill>
              </a:rPr>
              <a:t> налога на доходы физических лиц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   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112192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02284" y="184200"/>
            <a:ext cx="82550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83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47391095"/>
              </p:ext>
            </p:extLst>
          </p:nvPr>
        </p:nvGraphicFramePr>
        <p:xfrm>
          <a:off x="1890316" y="2056408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34332" y="688256"/>
            <a:ext cx="82982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i="1" dirty="0" smtClean="0">
              <a:solidFill>
                <a:srgbClr val="C00000"/>
              </a:solidFill>
            </a:endParaRPr>
          </a:p>
          <a:p>
            <a:endParaRPr lang="ru-RU" sz="2400" i="1" dirty="0">
              <a:solidFill>
                <a:srgbClr val="C00000"/>
              </a:solidFill>
            </a:endParaRPr>
          </a:p>
          <a:p>
            <a:r>
              <a:rPr lang="ru-RU" sz="2400" i="1" dirty="0" smtClean="0">
                <a:solidFill>
                  <a:srgbClr val="C00000"/>
                </a:solidFill>
              </a:rPr>
              <a:t>Безвозмездные поступления в бюджет сельского поселения</a:t>
            </a:r>
            <a:endParaRPr lang="ru-RU" sz="2400" i="1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135895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30276" y="135895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02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77754984"/>
              </p:ext>
            </p:extLst>
          </p:nvPr>
        </p:nvGraphicFramePr>
        <p:xfrm>
          <a:off x="1746300" y="2344440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06340" y="904280"/>
            <a:ext cx="81246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i="1" dirty="0">
              <a:solidFill>
                <a:srgbClr val="C00000"/>
              </a:solidFill>
            </a:endParaRPr>
          </a:p>
          <a:p>
            <a:endParaRPr lang="ru-RU" sz="2400" b="1" i="1" dirty="0">
              <a:solidFill>
                <a:srgbClr val="C00000"/>
              </a:solidFill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Динамика расходов бюджета сельского поселения Казым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2" y="112192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58268" y="18420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43429"/>
            <a:r>
              <a:rPr lang="ru-RU" b="1" dirty="0">
                <a:solidFill>
                  <a:prstClr val="black"/>
                </a:solidFill>
              </a:rPr>
              <a:t>Сельское поселение Казым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Белоярский район</a:t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Ханты-Мансийский автономный округ –Югра</a:t>
            </a:r>
            <a:endParaRPr lang="ru-RU" b="1" dirty="0">
              <a:ln>
                <a:solidFill>
                  <a:srgbClr val="C00000"/>
                </a:solidFill>
              </a:ln>
              <a:solidFill>
                <a:prstClr val="black"/>
              </a:solidFill>
            </a:endParaRPr>
          </a:p>
          <a:p>
            <a:pPr lvl="0" algn="ctr" defTabSz="1043429"/>
            <a:r>
              <a:rPr lang="ru-RU" dirty="0">
                <a:ln>
                  <a:solidFill>
                    <a:srgbClr val="C00000"/>
                  </a:solidFill>
                </a:ln>
                <a:solidFill>
                  <a:prstClr val="black"/>
                </a:solidFill>
              </a:rPr>
              <a:t>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87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391</Words>
  <Application>Microsoft Office PowerPoint</Application>
  <PresentationFormat>Произвольный</PresentationFormat>
  <Paragraphs>125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75</cp:revision>
  <dcterms:modified xsi:type="dcterms:W3CDTF">2020-03-12T06:32:13Z</dcterms:modified>
</cp:coreProperties>
</file>